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76" r:id="rId2"/>
    <p:sldId id="258" r:id="rId3"/>
    <p:sldId id="289" r:id="rId4"/>
    <p:sldId id="290" r:id="rId5"/>
    <p:sldId id="279" r:id="rId6"/>
    <p:sldId id="283" r:id="rId7"/>
    <p:sldId id="291" r:id="rId8"/>
    <p:sldId id="284" r:id="rId9"/>
    <p:sldId id="292" r:id="rId10"/>
    <p:sldId id="293" r:id="rId11"/>
    <p:sldId id="294" r:id="rId12"/>
    <p:sldId id="295" r:id="rId13"/>
    <p:sldId id="296" r:id="rId14"/>
    <p:sldId id="297" r:id="rId15"/>
    <p:sldId id="307" r:id="rId16"/>
    <p:sldId id="288" r:id="rId17"/>
    <p:sldId id="299" r:id="rId18"/>
    <p:sldId id="300" r:id="rId19"/>
    <p:sldId id="301" r:id="rId20"/>
    <p:sldId id="302" r:id="rId21"/>
    <p:sldId id="304" r:id="rId22"/>
    <p:sldId id="305" r:id="rId23"/>
    <p:sldId id="303" r:id="rId24"/>
    <p:sldId id="287" r:id="rId25"/>
    <p:sldId id="306" r:id="rId26"/>
    <p:sldId id="286" r:id="rId27"/>
    <p:sldId id="264" r:id="rId28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27"/>
    <p:restoredTop sz="94709"/>
  </p:normalViewPr>
  <p:slideViewPr>
    <p:cSldViewPr snapToGrid="0" snapToObjects="1">
      <p:cViewPr varScale="1">
        <p:scale>
          <a:sx n="104" d="100"/>
          <a:sy n="104" d="100"/>
        </p:scale>
        <p:origin x="11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utri, David" userId="5edd4fe7-f527-4377-8a78-77125717e25a" providerId="ADAL" clId="{E332105D-A3CD-4FA7-A5CE-1F06D5DA7EB9}"/>
    <pc:docChg chg="custSel modSld">
      <pc:chgData name="Cutri, David" userId="5edd4fe7-f527-4377-8a78-77125717e25a" providerId="ADAL" clId="{E332105D-A3CD-4FA7-A5CE-1F06D5DA7EB9}" dt="2024-01-08T18:55:18.390" v="66" actId="20577"/>
      <pc:docMkLst>
        <pc:docMk/>
      </pc:docMkLst>
      <pc:sldChg chg="addSp delSp modSp mod">
        <pc:chgData name="Cutri, David" userId="5edd4fe7-f527-4377-8a78-77125717e25a" providerId="ADAL" clId="{E332105D-A3CD-4FA7-A5CE-1F06D5DA7EB9}" dt="2024-01-08T18:55:18.390" v="66" actId="20577"/>
        <pc:sldMkLst>
          <pc:docMk/>
          <pc:sldMk cId="2887288909" sldId="264"/>
        </pc:sldMkLst>
        <pc:spChg chg="mod">
          <ac:chgData name="Cutri, David" userId="5edd4fe7-f527-4377-8a78-77125717e25a" providerId="ADAL" clId="{E332105D-A3CD-4FA7-A5CE-1F06D5DA7EB9}" dt="2024-01-08T18:55:18.390" v="66" actId="20577"/>
          <ac:spMkLst>
            <pc:docMk/>
            <pc:sldMk cId="2887288909" sldId="264"/>
            <ac:spMk id="3" creationId="{B7B1CDE8-2A44-5944-A913-6FAD93548CBA}"/>
          </ac:spMkLst>
        </pc:spChg>
        <pc:spChg chg="del">
          <ac:chgData name="Cutri, David" userId="5edd4fe7-f527-4377-8a78-77125717e25a" providerId="ADAL" clId="{E332105D-A3CD-4FA7-A5CE-1F06D5DA7EB9}" dt="2024-01-08T18:54:57.603" v="2" actId="478"/>
          <ac:spMkLst>
            <pc:docMk/>
            <pc:sldMk cId="2887288909" sldId="264"/>
            <ac:spMk id="4" creationId="{1110A587-0F65-FE40-BE34-6DF5EF1C3217}"/>
          </ac:spMkLst>
        </pc:spChg>
        <pc:spChg chg="add del mod">
          <ac:chgData name="Cutri, David" userId="5edd4fe7-f527-4377-8a78-77125717e25a" providerId="ADAL" clId="{E332105D-A3CD-4FA7-A5CE-1F06D5DA7EB9}" dt="2024-01-08T18:54:59.133" v="3" actId="478"/>
          <ac:spMkLst>
            <pc:docMk/>
            <pc:sldMk cId="2887288909" sldId="264"/>
            <ac:spMk id="7" creationId="{A3EDB3CB-38FD-6931-B2E6-BE89D4286924}"/>
          </ac:spMkLst>
        </pc:spChg>
      </pc:sldChg>
      <pc:sldChg chg="addSp delSp modSp mod">
        <pc:chgData name="Cutri, David" userId="5edd4fe7-f527-4377-8a78-77125717e25a" providerId="ADAL" clId="{E332105D-A3CD-4FA7-A5CE-1F06D5DA7EB9}" dt="2024-01-08T18:54:29.998" v="1" actId="478"/>
        <pc:sldMkLst>
          <pc:docMk/>
          <pc:sldMk cId="3963398562" sldId="276"/>
        </pc:sldMkLst>
        <pc:spChg chg="del">
          <ac:chgData name="Cutri, David" userId="5edd4fe7-f527-4377-8a78-77125717e25a" providerId="ADAL" clId="{E332105D-A3CD-4FA7-A5CE-1F06D5DA7EB9}" dt="2024-01-08T18:54:27.724" v="0" actId="478"/>
          <ac:spMkLst>
            <pc:docMk/>
            <pc:sldMk cId="3963398562" sldId="276"/>
            <ac:spMk id="4" creationId="{931B5660-3A1C-5C45-95EE-9129F9F38C0C}"/>
          </ac:spMkLst>
        </pc:spChg>
        <pc:spChg chg="add del mod">
          <ac:chgData name="Cutri, David" userId="5edd4fe7-f527-4377-8a78-77125717e25a" providerId="ADAL" clId="{E332105D-A3CD-4FA7-A5CE-1F06D5DA7EB9}" dt="2024-01-08T18:54:29.998" v="1" actId="478"/>
          <ac:spMkLst>
            <pc:docMk/>
            <pc:sldMk cId="3963398562" sldId="276"/>
            <ac:spMk id="6" creationId="{7A851B96-E030-A2A5-B14C-0918E62F917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A276F67-E088-E941-83F1-CCAD42E1F85F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25AC3D69-8BA2-F342-8E80-88A32D164B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62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3348871"/>
            <a:ext cx="8420100" cy="2070219"/>
          </a:xfrm>
        </p:spPr>
        <p:txBody>
          <a:bodyPr anchor="t" anchorCtr="0">
            <a:noAutofit/>
          </a:bodyPr>
          <a:lstStyle>
            <a:lvl1pPr>
              <a:defRPr sz="5400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5531384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5816015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</p:spTree>
    <p:extLst>
      <p:ext uri="{BB962C8B-B14F-4D97-AF65-F5344CB8AC3E}">
        <p14:creationId xmlns:p14="http://schemas.microsoft.com/office/powerpoint/2010/main" val="76353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3348871"/>
            <a:ext cx="8420100" cy="2070219"/>
          </a:xfrm>
        </p:spPr>
        <p:txBody>
          <a:bodyPr anchor="t" anchorCtr="0">
            <a:noAutofit/>
          </a:bodyPr>
          <a:lstStyle>
            <a:lvl1pPr>
              <a:defRPr sz="5400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5531384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5816015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164037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With Sub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6FB7F4F-35DF-5743-B759-320B0E54B5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8699" y="4142874"/>
            <a:ext cx="5867401" cy="1215189"/>
          </a:xfrm>
        </p:spPr>
        <p:txBody>
          <a:bodyPr/>
          <a:lstStyle>
            <a:lvl1pPr marL="0" indent="0" algn="l">
              <a:buNone/>
              <a:defRPr sz="3200" b="0" i="0" cap="all" spc="500" baseline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00"/>
            <a:ext cx="10096500" cy="2049378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5531384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5816015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</p:spTree>
    <p:extLst>
      <p:ext uri="{BB962C8B-B14F-4D97-AF65-F5344CB8AC3E}">
        <p14:creationId xmlns:p14="http://schemas.microsoft.com/office/powerpoint/2010/main" val="3086009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- With Sub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6FB7F4F-35DF-5743-B759-320B0E54B5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8699" y="4142874"/>
            <a:ext cx="5867401" cy="1215189"/>
          </a:xfrm>
        </p:spPr>
        <p:txBody>
          <a:bodyPr/>
          <a:lstStyle>
            <a:lvl1pPr marL="0" indent="0" algn="l">
              <a:buNone/>
              <a:defRPr sz="3200" b="0" i="0" cap="all" spc="500" baseline="0">
                <a:latin typeface="Source Sans Pro Light" panose="020B0403030403020204" pitchFamily="34" charset="0"/>
                <a:ea typeface="Source Sans Pro Light" panose="020B04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00"/>
            <a:ext cx="10096500" cy="2049378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5531384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5816015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060513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23723"/>
            <a:ext cx="8420100" cy="1705177"/>
          </a:xfrm>
        </p:spPr>
        <p:txBody>
          <a:bodyPr anchor="t" anchorCtr="0">
            <a:noAutofit/>
          </a:bodyPr>
          <a:lstStyle>
            <a:lvl1pPr>
              <a:defRPr sz="5400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2931138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3215769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</p:spTree>
    <p:extLst>
      <p:ext uri="{BB962C8B-B14F-4D97-AF65-F5344CB8AC3E}">
        <p14:creationId xmlns:p14="http://schemas.microsoft.com/office/powerpoint/2010/main" val="2150820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Title 8">
            <a:extLst>
              <a:ext uri="{FF2B5EF4-FFF2-40B4-BE49-F238E27FC236}">
                <a16:creationId xmlns:a16="http://schemas.microsoft.com/office/drawing/2014/main" id="{47BD68E0-9DC0-CA40-BDA7-8E3D81087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23723"/>
            <a:ext cx="8420100" cy="1705177"/>
          </a:xfrm>
        </p:spPr>
        <p:txBody>
          <a:bodyPr anchor="t" anchorCtr="0">
            <a:noAutofit/>
          </a:bodyPr>
          <a:lstStyle>
            <a:lvl1pPr>
              <a:defRPr sz="5400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000EC847-8F76-954B-AF0B-EA76462475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2931138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E8AEE2C1-5DED-3343-B377-25A9FEC762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3215769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03CD32C-778B-284E-AD1B-2C922A413C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088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8117236-5E7C-3A4F-9AE6-882902A89316}"/>
              </a:ext>
            </a:extLst>
          </p:cNvPr>
          <p:cNvSpPr/>
          <p:nvPr userDrawn="1"/>
        </p:nvSpPr>
        <p:spPr>
          <a:xfrm>
            <a:off x="0" y="1028700"/>
            <a:ext cx="6896100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1" y="1718853"/>
            <a:ext cx="5029200" cy="2162377"/>
          </a:xfrm>
        </p:spPr>
        <p:txBody>
          <a:bodyPr anchor="t" anchorCtr="0">
            <a:noAutofit/>
          </a:bodyPr>
          <a:lstStyle>
            <a:lvl1pPr>
              <a:defRPr sz="5400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4523893"/>
            <a:ext cx="5867400" cy="344403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4806406"/>
            <a:ext cx="3390900" cy="368808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</p:spTree>
    <p:extLst>
      <p:ext uri="{BB962C8B-B14F-4D97-AF65-F5344CB8AC3E}">
        <p14:creationId xmlns:p14="http://schemas.microsoft.com/office/powerpoint/2010/main" val="620883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03CD32C-778B-284E-AD1B-2C922A413C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927D59C-1055-284F-A691-EB81D0AAF6DF}"/>
              </a:ext>
            </a:extLst>
          </p:cNvPr>
          <p:cNvSpPr/>
          <p:nvPr userDrawn="1"/>
        </p:nvSpPr>
        <p:spPr>
          <a:xfrm>
            <a:off x="0" y="1028700"/>
            <a:ext cx="6896100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D008463-24A0-A542-BE4F-09DCE05EE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1" y="1718853"/>
            <a:ext cx="5029200" cy="2162377"/>
          </a:xfrm>
        </p:spPr>
        <p:txBody>
          <a:bodyPr anchor="t" anchorCtr="0">
            <a:noAutofit/>
          </a:bodyPr>
          <a:lstStyle>
            <a:lvl1pPr>
              <a:defRPr sz="5400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A5F52BFD-303D-244F-AAB2-3FD5AFE3B3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4523893"/>
            <a:ext cx="5867400" cy="344403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9DBA369A-EABA-C54E-8D72-9D35F7EAAB5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4806406"/>
            <a:ext cx="3390900" cy="368808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</p:spTree>
    <p:extLst>
      <p:ext uri="{BB962C8B-B14F-4D97-AF65-F5344CB8AC3E}">
        <p14:creationId xmlns:p14="http://schemas.microsoft.com/office/powerpoint/2010/main" val="1891485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7F944-73C8-0A45-8C81-C0B821FC3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207169"/>
            <a:ext cx="10096500" cy="3253958"/>
          </a:xfrm>
        </p:spPr>
        <p:txBody>
          <a:bodyPr anchor="b">
            <a:normAutofit/>
          </a:bodyPr>
          <a:lstStyle>
            <a:lvl1pPr>
              <a:lnSpc>
                <a:spcPts val="8000"/>
              </a:lnSpc>
              <a:defRPr sz="8000" b="1" i="0" spc="0" baseline="0">
                <a:solidFill>
                  <a:schemeClr val="accent2"/>
                </a:solidFill>
                <a:latin typeface="Source Sans Pro Black" panose="020F0502020204030204" pitchFamily="34" charset="0"/>
                <a:cs typeface="Source Sans Pro Black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33603-A416-1B41-AE21-22C47813A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4709778"/>
            <a:ext cx="10515600" cy="1500187"/>
          </a:xfrm>
        </p:spPr>
        <p:txBody>
          <a:bodyPr/>
          <a:lstStyle>
            <a:lvl1pPr marL="0" indent="0">
              <a:buNone/>
              <a:defRPr sz="2400" b="0" i="0">
                <a:solidFill>
                  <a:schemeClr val="tx1">
                    <a:tint val="75000"/>
                  </a:schemeClr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D9669-97A9-0A44-B474-E47A8FDC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83916-4B4F-E34D-9F53-0E6A77B3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2C296E-CC38-5D4E-BB29-FD4194CF20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589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7F944-73C8-0A45-8C81-C0B821FC3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207169"/>
            <a:ext cx="10096500" cy="3253958"/>
          </a:xfrm>
        </p:spPr>
        <p:txBody>
          <a:bodyPr anchor="b">
            <a:normAutofit/>
          </a:bodyPr>
          <a:lstStyle>
            <a:lvl1pPr>
              <a:lnSpc>
                <a:spcPts val="8000"/>
              </a:lnSpc>
              <a:defRPr sz="8000" b="1" i="0" spc="0" baseline="0">
                <a:solidFill>
                  <a:schemeClr val="accent2"/>
                </a:solidFill>
                <a:latin typeface="Source Sans Pro Black" panose="020F0502020204030204" pitchFamily="34" charset="0"/>
                <a:cs typeface="Source Sans Pro Black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33603-A416-1B41-AE21-22C47813A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4709778"/>
            <a:ext cx="10515600" cy="1500187"/>
          </a:xfrm>
        </p:spPr>
        <p:txBody>
          <a:bodyPr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D9669-97A9-0A44-B474-E47A8FDC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83916-4B4F-E34D-9F53-0E6A77B3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2B9F417-E6B8-654E-BD01-ECC6FA5DE3E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5CC3CB-744B-7141-BC7B-62E3042CEF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1756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59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7F944-73C8-0A45-8C81-C0B821FC3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207169"/>
            <a:ext cx="10096500" cy="3253958"/>
          </a:xfrm>
        </p:spPr>
        <p:txBody>
          <a:bodyPr anchor="b">
            <a:normAutofit/>
          </a:bodyPr>
          <a:lstStyle>
            <a:lvl1pPr>
              <a:lnSpc>
                <a:spcPts val="8000"/>
              </a:lnSpc>
              <a:defRPr sz="8000" b="1" i="0" spc="0" baseline="0">
                <a:solidFill>
                  <a:schemeClr val="accent1"/>
                </a:solidFill>
                <a:latin typeface="Source Sans Pro Black" panose="020F0502020204030204" pitchFamily="34" charset="0"/>
                <a:cs typeface="Source Sans Pro Black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33603-A416-1B41-AE21-22C47813A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4709778"/>
            <a:ext cx="10515600" cy="1500187"/>
          </a:xfrm>
        </p:spPr>
        <p:txBody>
          <a:bodyPr/>
          <a:lstStyle>
            <a:lvl1pPr marL="0" indent="0">
              <a:buNone/>
              <a:defRPr sz="2400" b="0" i="0">
                <a:solidFill>
                  <a:schemeClr val="accent3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D9669-97A9-0A44-B474-E47A8FDC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83916-4B4F-E34D-9F53-0E6A77B3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0264360-FE85-274F-9EBE-50F9E88ABEE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1D9A60-BE26-B74A-B044-68CD14FA8C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59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7F944-73C8-0A45-8C81-C0B821FC3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207169"/>
            <a:ext cx="10096500" cy="3253958"/>
          </a:xfrm>
        </p:spPr>
        <p:txBody>
          <a:bodyPr anchor="b">
            <a:normAutofit/>
          </a:bodyPr>
          <a:lstStyle>
            <a:lvl1pPr>
              <a:lnSpc>
                <a:spcPts val="8000"/>
              </a:lnSpc>
              <a:defRPr sz="8000" b="1" i="0" spc="0" baseline="0">
                <a:solidFill>
                  <a:schemeClr val="accent2"/>
                </a:solidFill>
                <a:latin typeface="Source Sans Pro Black" panose="020F0502020204030204" pitchFamily="34" charset="0"/>
                <a:cs typeface="Source Sans Pro Black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D33603-A416-1B41-AE21-22C47813A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4709778"/>
            <a:ext cx="10515600" cy="1500187"/>
          </a:xfrm>
        </p:spPr>
        <p:txBody>
          <a:bodyPr/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D9669-97A9-0A44-B474-E47A8FDC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83916-4B4F-E34D-9F53-0E6A77B3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D30A8A5-6F3B-1B4D-8CD6-DEC5D6F8A94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573B8A-E025-564F-A1F9-CB2E1619BF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008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B2629-ACB9-F24D-8CA3-95A770DA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828800"/>
            <a:ext cx="8420100" cy="2362199"/>
          </a:xfrm>
        </p:spPr>
        <p:txBody>
          <a:bodyPr/>
          <a:lstStyle>
            <a:lvl1pPr fontAlgn="t" hangingPunct="0">
              <a:defRPr b="0" i="0" cap="none" baseline="0">
                <a:latin typeface="Roboto Slab" pitchFamily="2" charset="0"/>
                <a:ea typeface="Roboto Slab" pitchFamily="2" charset="0"/>
              </a:defRPr>
            </a:lvl1pPr>
          </a:lstStyle>
          <a:p>
            <a:r>
              <a:rPr lang="en-US" dirty="0"/>
              <a:t>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1E699-000D-0E41-B71B-AC928713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DD83A6-AC4E-FE44-85C9-4931BA16F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AB4154A8-7A02-594D-932D-D7D24B6B463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C3EA5C-9AB2-5C4E-8308-8EF2351BB4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28700" y="4456113"/>
            <a:ext cx="6705600" cy="1745395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5D067-E4BF-0A40-B721-61AB12FC02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8699" y="846413"/>
            <a:ext cx="1171161" cy="810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AFB200-0970-7D45-852F-2525F207ADC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915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BF35B6D-A911-A848-A378-54499D325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B2629-ACB9-F24D-8CA3-95A770DA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828800"/>
            <a:ext cx="8420100" cy="2362199"/>
          </a:xfrm>
        </p:spPr>
        <p:txBody>
          <a:bodyPr/>
          <a:lstStyle>
            <a:lvl1pPr fontAlgn="t" hangingPunct="0">
              <a:defRPr b="0" i="0" cap="none" baseline="0">
                <a:latin typeface="Roboto Slab" pitchFamily="2" charset="0"/>
                <a:ea typeface="Roboto Slab" pitchFamily="2" charset="0"/>
              </a:defRPr>
            </a:lvl1pPr>
          </a:lstStyle>
          <a:p>
            <a:r>
              <a:rPr lang="en-US" dirty="0"/>
              <a:t>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1E699-000D-0E41-B71B-AC928713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C3EA5C-9AB2-5C4E-8308-8EF2351BB4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28700" y="4456113"/>
            <a:ext cx="6705600" cy="1373187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5D067-E4BF-0A40-B721-61AB12FC02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28699" y="846413"/>
            <a:ext cx="1171161" cy="8108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1D3449-DABC-3E4B-8EAE-4D8C06E5E6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0947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8D2D9F-A3EB-C64C-A6AF-36DDD226C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6500" y="635634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B2629-ACB9-F24D-8CA3-95A770DA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828800"/>
            <a:ext cx="8420100" cy="2362199"/>
          </a:xfrm>
        </p:spPr>
        <p:txBody>
          <a:bodyPr/>
          <a:lstStyle>
            <a:lvl1pPr fontAlgn="t" hangingPunct="0">
              <a:defRPr b="0" i="0" cap="none" baseline="0">
                <a:solidFill>
                  <a:schemeClr val="accent3"/>
                </a:solidFill>
                <a:latin typeface="Roboto Slab" pitchFamily="2" charset="0"/>
                <a:ea typeface="Roboto Slab" pitchFamily="2" charset="0"/>
              </a:defRPr>
            </a:lvl1pPr>
          </a:lstStyle>
          <a:p>
            <a:r>
              <a:rPr lang="en-US" dirty="0"/>
              <a:t>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1E699-000D-0E41-B71B-AC928713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C3EA5C-9AB2-5C4E-8308-8EF2351BB4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28700" y="4456113"/>
            <a:ext cx="6705600" cy="1373187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bg1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5D067-E4BF-0A40-B721-61AB12FC02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8699" y="846413"/>
            <a:ext cx="1171161" cy="810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9029FD4-D417-9C44-9AD1-FABBC314029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55DDB6-3192-9F43-8AFE-2496F3AD5F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020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B2629-ACB9-F24D-8CA3-95A770DA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828800"/>
            <a:ext cx="8420100" cy="2362199"/>
          </a:xfrm>
        </p:spPr>
        <p:txBody>
          <a:bodyPr/>
          <a:lstStyle>
            <a:lvl1pPr fontAlgn="t" hangingPunct="0">
              <a:defRPr b="0" i="0" cap="none" baseline="0">
                <a:latin typeface="Roboto Slab" pitchFamily="2" charset="0"/>
                <a:ea typeface="Roboto Slab" pitchFamily="2" charset="0"/>
              </a:defRPr>
            </a:lvl1pPr>
          </a:lstStyle>
          <a:p>
            <a:r>
              <a:rPr lang="en-US" dirty="0"/>
              <a:t>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1E699-000D-0E41-B71B-AC928713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DD83A6-AC4E-FE44-85C9-4931BA16F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77857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C3EA5C-9AB2-5C4E-8308-8EF2351BB4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28700" y="4456113"/>
            <a:ext cx="6705600" cy="1373187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tx1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tx1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tx1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tx1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5D067-E4BF-0A40-B721-61AB12FC02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28699" y="846413"/>
            <a:ext cx="1171161" cy="8108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BF931D-12AA-CF4E-B254-73278025C8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044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B2629-ACB9-F24D-8CA3-95A770DA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828800"/>
            <a:ext cx="8420100" cy="2362199"/>
          </a:xfrm>
        </p:spPr>
        <p:txBody>
          <a:bodyPr/>
          <a:lstStyle>
            <a:lvl1pPr fontAlgn="t" hangingPunct="0">
              <a:defRPr b="0" i="0" cap="none" baseline="0">
                <a:solidFill>
                  <a:schemeClr val="accent3"/>
                </a:solidFill>
                <a:latin typeface="Roboto Slab" pitchFamily="2" charset="0"/>
                <a:ea typeface="Roboto Slab" pitchFamily="2" charset="0"/>
              </a:defRPr>
            </a:lvl1pPr>
          </a:lstStyle>
          <a:p>
            <a:r>
              <a:rPr lang="en-US" dirty="0"/>
              <a:t>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1E699-000D-0E41-B71B-AC928713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C3EA5C-9AB2-5C4E-8308-8EF2351BB4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28700" y="4456113"/>
            <a:ext cx="6705600" cy="1373187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bg1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5D067-E4BF-0A40-B721-61AB12FC02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8699" y="846413"/>
            <a:ext cx="1171161" cy="8108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E9BA47-DD09-6A4B-A964-F337FC7A209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DD83A6-AC4E-FE44-85C9-4931BA16F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77857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82E7940-8823-C144-92DB-1F42CF60DB1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2658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ot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B2629-ACB9-F24D-8CA3-95A770DAA6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828800"/>
            <a:ext cx="8420100" cy="2362199"/>
          </a:xfrm>
        </p:spPr>
        <p:txBody>
          <a:bodyPr/>
          <a:lstStyle>
            <a:lvl1pPr fontAlgn="t" hangingPunct="0">
              <a:defRPr b="0" i="0" cap="none" baseline="0">
                <a:latin typeface="Roboto Slab" pitchFamily="2" charset="0"/>
                <a:ea typeface="Roboto Slab" pitchFamily="2" charset="0"/>
              </a:defRPr>
            </a:lvl1pPr>
          </a:lstStyle>
          <a:p>
            <a:r>
              <a:rPr lang="en-US" dirty="0"/>
              <a:t>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1E699-000D-0E41-B71B-AC9287132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C3EA5C-9AB2-5C4E-8308-8EF2351BB4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28700" y="4456113"/>
            <a:ext cx="6705600" cy="1373187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1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1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1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1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75D067-E4BF-0A40-B721-61AB12FC02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28699" y="846413"/>
            <a:ext cx="1171161" cy="8108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970335-9025-8144-A17B-DB1D11F0341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31183"/>
            <a:ext cx="1676400" cy="14335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DD83A6-AC4E-FE44-85C9-4931BA16F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77857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01ADF2A-743D-6E41-8400-79BD3373C81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1787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1952" y="0"/>
            <a:ext cx="8406848" cy="58293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848" y="4532551"/>
            <a:ext cx="4229100" cy="12967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C3555325-0DA9-FF4E-A03B-4B44025DC2BF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120848" y="3968570"/>
            <a:ext cx="4229100" cy="388530"/>
          </a:xfrm>
        </p:spPr>
        <p:txBody>
          <a:bodyPr anchor="b"/>
          <a:lstStyle>
            <a:lvl1pPr marL="0" indent="0" fontAlgn="t">
              <a:buNone/>
              <a:defRPr sz="2200" b="1" i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806177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57302" y="0"/>
            <a:ext cx="8458201" cy="58293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E7C77-5447-8C4B-8FE6-1D2FA007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7676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6900" y="4532551"/>
            <a:ext cx="4229100" cy="12967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C3555325-0DA9-FF4E-A03B-4B44025DC2BF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1866900" y="3968570"/>
            <a:ext cx="4229100" cy="388530"/>
          </a:xfrm>
        </p:spPr>
        <p:txBody>
          <a:bodyPr anchor="b"/>
          <a:lstStyle>
            <a:lvl1pPr marL="0" indent="0" fontAlgn="t">
              <a:buNone/>
              <a:defRPr sz="2200" b="1" i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6485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1952" y="0"/>
            <a:ext cx="8406848" cy="58293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848" y="4532551"/>
            <a:ext cx="4229100" cy="12967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tx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tx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C3555325-0DA9-FF4E-A03B-4B44025DC2BF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120848" y="3968570"/>
            <a:ext cx="4229100" cy="388530"/>
          </a:xfrm>
        </p:spPr>
        <p:txBody>
          <a:bodyPr anchor="b"/>
          <a:lstStyle>
            <a:lvl1pPr marL="0" indent="0" fontAlgn="t">
              <a:buNone/>
              <a:defRPr sz="2200" b="1" i="0">
                <a:solidFill>
                  <a:schemeClr val="accent3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0622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48249" y="0"/>
            <a:ext cx="8458201" cy="58293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E7C77-5447-8C4B-8FE6-1D2FA007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7676" y="6347069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6900" y="4532551"/>
            <a:ext cx="4229100" cy="12967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tx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tx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C3555325-0DA9-FF4E-A03B-4B44025DC2BF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1866900" y="3968570"/>
            <a:ext cx="4229100" cy="388530"/>
          </a:xfrm>
        </p:spPr>
        <p:txBody>
          <a:bodyPr anchor="b"/>
          <a:lstStyle>
            <a:lvl1pPr marL="0" indent="0" fontAlgn="t">
              <a:buNone/>
              <a:defRPr sz="2200" b="1" i="0">
                <a:solidFill>
                  <a:schemeClr val="accent3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7024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E7C77-5447-8C4B-8FE6-1D2FA007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0673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C8E22-648A-5F4B-982F-89598EB7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096500" cy="1331496"/>
          </a:xfrm>
        </p:spPr>
        <p:txBody>
          <a:bodyPr/>
          <a:lstStyle>
            <a:lvl1pPr fontAlgn="b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251621"/>
            <a:ext cx="10096500" cy="364846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468FC7-B1C5-7542-A6F1-F601234FF6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470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8E22-648A-5F4B-982F-89598EB7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95130"/>
            <a:ext cx="5867400" cy="1366159"/>
          </a:xfrm>
        </p:spPr>
        <p:txBody>
          <a:bodyPr/>
          <a:lstStyle>
            <a:lvl1pPr fontAlgn="b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398210"/>
            <a:ext cx="5867400" cy="331679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34300" y="1028700"/>
            <a:ext cx="4457700" cy="48006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27B309-D6AB-D24B-B0E8-9B73352D22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A74678A-E47C-C446-969F-B1003E4C9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0673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9446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8E22-648A-5F4B-982F-89598EB7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800" y="795130"/>
            <a:ext cx="5867400" cy="1366159"/>
          </a:xfrm>
        </p:spPr>
        <p:txBody>
          <a:bodyPr/>
          <a:lstStyle>
            <a:lvl1pPr fontAlgn="b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00" y="2398210"/>
            <a:ext cx="5867400" cy="343109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028700"/>
            <a:ext cx="4457700" cy="48006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4F326A-0F7B-A048-91BE-E4EB522715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311CB55-29B7-9743-B3B1-72D859267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0673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096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94C3A-36A4-B841-80DA-2D7BE0C66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515600" cy="13314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D1761-7040-7A4D-A77A-52FB429739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03221"/>
            <a:ext cx="4229100" cy="3626079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77CEFC-7993-474C-ADAF-D21CD1CC4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57900" y="2203221"/>
            <a:ext cx="4229100" cy="3626079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413A61-119B-7146-BF47-6BA5EE86C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F8C58E-F1EF-BE4E-A92F-D656E56A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2072" y="6358792"/>
            <a:ext cx="2743200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EAD8B62-5F31-954A-9238-D6BC2EE85B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377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08C7C-320B-524C-98FB-DE1BCAC01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75591"/>
            <a:ext cx="10326688" cy="1325563"/>
          </a:xfrm>
        </p:spPr>
        <p:txBody>
          <a:bodyPr/>
          <a:lstStyle>
            <a:lvl1pPr fontAlgn="b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97133-9621-1E44-A42A-0C834C82B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1" y="1681163"/>
            <a:ext cx="4229100" cy="823912"/>
          </a:xfrm>
        </p:spPr>
        <p:txBody>
          <a:bodyPr anchor="b"/>
          <a:lstStyle>
            <a:lvl1pPr marL="0" indent="0" fontAlgn="b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683D9-25AA-BD48-8E55-40D6E40CE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1" y="2639825"/>
            <a:ext cx="4229100" cy="3684588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4FD85B-DF11-484D-8B88-8EC6A17B11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57900" y="1681163"/>
            <a:ext cx="4229100" cy="823912"/>
          </a:xfrm>
        </p:spPr>
        <p:txBody>
          <a:bodyPr anchor="b"/>
          <a:lstStyle>
            <a:lvl1pPr marL="0" indent="0" fontAlgn="b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4EE1B7-4789-B243-B467-11E2AF637F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57900" y="2639825"/>
            <a:ext cx="4229100" cy="3684588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BC4E10-801A-2B48-A8CA-F3F611F0A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3D2E98C-6768-C348-A90C-20067AF8B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2072" y="6358792"/>
            <a:ext cx="2743200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993E4E6-4BB9-DD46-AF2B-F3BDB2D71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0837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C457E6-5EC3-2F40-B70F-3D888AB65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DB6E3CF1-191C-524C-B5A3-991E9E3C4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2072" y="6358792"/>
            <a:ext cx="2743200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4732C2-D059-C646-B698-5B2FD1A90D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7821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B05BA-D49F-4541-A42A-8928DC186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53" y="987424"/>
            <a:ext cx="4215848" cy="961689"/>
          </a:xfrm>
        </p:spPr>
        <p:txBody>
          <a:bodyPr anchor="b"/>
          <a:lstStyle>
            <a:lvl1pPr fontAlgn="b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B4A9B-6EDF-194B-B975-30C3130B2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7900" y="987425"/>
            <a:ext cx="5297488" cy="4873625"/>
          </a:xfrm>
        </p:spPr>
        <p:txBody>
          <a:bodyPr/>
          <a:lstStyle>
            <a:lvl1pPr marL="0" indent="0" fontAlgn="t">
              <a:buFontTx/>
              <a:buNone/>
              <a:defRPr sz="3200"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 sz="2800"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 sz="2400"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 sz="2000"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 sz="2000">
                <a:solidFill>
                  <a:schemeClr val="accent6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7D310-2830-4442-A596-6328AF88C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953" y="2137890"/>
            <a:ext cx="4215848" cy="3465080"/>
          </a:xfrm>
        </p:spPr>
        <p:txBody>
          <a:bodyPr/>
          <a:lstStyle>
            <a:lvl1pPr marL="0" indent="0" fontAlgn="t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92C7AF-30BF-AF43-AE09-1E1EFFD23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938903C-8B66-2F41-8DFD-CEC3F9443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2072" y="6358792"/>
            <a:ext cx="2743200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BA6AE7-359E-1A44-B294-5FAAE1F833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770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1A555-26EF-6E41-ADD1-D7CEA9D76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57900" y="1028700"/>
            <a:ext cx="6134100" cy="483235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9555E6-A0F9-6147-B120-3E1ED3B3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1153836-B37D-DD49-9F2B-8A6405B8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53" y="987424"/>
            <a:ext cx="4215848" cy="961689"/>
          </a:xfrm>
        </p:spPr>
        <p:txBody>
          <a:bodyPr anchor="b"/>
          <a:lstStyle>
            <a:lvl1pPr fontAlgn="b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3D446A4-EBCA-BA47-9266-74AF19926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953" y="2137890"/>
            <a:ext cx="4215848" cy="3465080"/>
          </a:xfrm>
        </p:spPr>
        <p:txBody>
          <a:bodyPr/>
          <a:lstStyle>
            <a:lvl1pPr marL="0" indent="0" fontAlgn="t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8176410E-6026-694D-A808-5FA9155FD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2072" y="6358792"/>
            <a:ext cx="2743200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C42635-D73E-3D40-80C1-7534354BF0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862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1A555-26EF-6E41-ADD1-D7CEA9D76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1028700"/>
            <a:ext cx="6057900" cy="483235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9555E6-A0F9-6147-B120-3E1ED3B3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1153836-B37D-DD49-9F2B-8A6405B8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9352" y="987424"/>
            <a:ext cx="4215848" cy="961689"/>
          </a:xfrm>
        </p:spPr>
        <p:txBody>
          <a:bodyPr anchor="b"/>
          <a:lstStyle>
            <a:lvl1pPr fontAlgn="b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3D446A4-EBCA-BA47-9266-74AF19926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6100" y="2137890"/>
            <a:ext cx="4215848" cy="3465080"/>
          </a:xfrm>
        </p:spPr>
        <p:txBody>
          <a:bodyPr/>
          <a:lstStyle>
            <a:lvl1pPr marL="0" indent="0" fontAlgn="t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9B4C82F4-4A1E-5746-9128-59D6B27FF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92072" y="6358792"/>
            <a:ext cx="2743200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9E51714-B368-074A-B356-4D5B117AA7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745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8E22-648A-5F4B-982F-89598EB7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28699"/>
            <a:ext cx="10096500" cy="972591"/>
          </a:xfrm>
        </p:spPr>
        <p:txBody>
          <a:bodyPr/>
          <a:lstStyle>
            <a:lvl1pPr fontAlgn="b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239672"/>
            <a:ext cx="10096500" cy="3794043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BEBF4B-2F4B-0E48-BE98-A4D04C770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220D3B0-4E6C-DE49-A128-AFEA584F0FD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9854030-2031-3D44-86E7-5337E2F7D3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19090"/>
            <a:ext cx="1676400" cy="1438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A9A9D4-76FB-4E41-BA9D-DD6D3CFB19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34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8E22-648A-5F4B-982F-89598EB7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95130"/>
            <a:ext cx="5867400" cy="1366159"/>
          </a:xfrm>
        </p:spPr>
        <p:txBody>
          <a:bodyPr/>
          <a:lstStyle>
            <a:lvl1pPr fontAlgn="b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398210"/>
            <a:ext cx="5867400" cy="331679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34300" y="1028700"/>
            <a:ext cx="4457700" cy="48006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C73A5F20-5E92-2A48-A3B1-04FE27751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CE8B902-D8F4-4A41-B5F3-DA85BB6932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2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8E22-648A-5F4B-982F-89598EB7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800" y="795130"/>
            <a:ext cx="5867400" cy="1366159"/>
          </a:xfrm>
        </p:spPr>
        <p:txBody>
          <a:bodyPr/>
          <a:lstStyle>
            <a:lvl1pPr fontAlgn="b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3974E-D1CA-2846-ACA8-4AD75A094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00" y="2398210"/>
            <a:ext cx="5867400" cy="343109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D6974-1404-EB4F-8B57-D270FAEB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B18B05C-E1F3-224A-9A04-CC1C48A703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028700"/>
            <a:ext cx="4457700" cy="4800600"/>
          </a:xfrm>
          <a:solidFill>
            <a:schemeClr val="tx2"/>
          </a:solidFill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16491549-B961-2C40-861D-55C16BFEA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C590E3D-1C68-CD41-A41B-6E38DD470C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0846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94C3A-36A4-B841-80DA-2D7BE0C66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515600" cy="13314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D1761-7040-7A4D-A77A-52FB429739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03221"/>
            <a:ext cx="4229100" cy="3626079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77CEFC-7993-474C-ADAF-D21CD1CC4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57900" y="2203221"/>
            <a:ext cx="4229100" cy="3626079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413A61-119B-7146-BF47-6BA5EE86C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12D582D-3970-7643-BEB5-8F77261CB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3C21E56-9A0F-624B-9C80-246E54357CD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0D19EC-785C-184E-9C16-474F43C4F8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07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08C7C-320B-524C-98FB-DE1BCAC01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75591"/>
            <a:ext cx="10326688" cy="1325563"/>
          </a:xfrm>
        </p:spPr>
        <p:txBody>
          <a:bodyPr/>
          <a:lstStyle>
            <a:lvl1pPr fontAlgn="b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97133-9621-1E44-A42A-0C834C82B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1" y="1681163"/>
            <a:ext cx="4229100" cy="823912"/>
          </a:xfrm>
        </p:spPr>
        <p:txBody>
          <a:bodyPr anchor="b"/>
          <a:lstStyle>
            <a:lvl1pPr marL="0" indent="0" fontAlgn="b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1683D9-25AA-BD48-8E55-40D6E40CE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1" y="2639825"/>
            <a:ext cx="4229100" cy="3684588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4FD85B-DF11-484D-8B88-8EC6A17B11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57900" y="1681163"/>
            <a:ext cx="4229100" cy="823912"/>
          </a:xfrm>
        </p:spPr>
        <p:txBody>
          <a:bodyPr anchor="b"/>
          <a:lstStyle>
            <a:lvl1pPr marL="0" indent="0" fontAlgn="b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4EE1B7-4789-B243-B467-11E2AF637F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57900" y="2639825"/>
            <a:ext cx="4229100" cy="3684588"/>
          </a:xfrm>
        </p:spPr>
        <p:txBody>
          <a:bodyPr/>
          <a:lstStyle>
            <a:lvl1pPr marL="0" indent="0" fontAlgn="t">
              <a:buFontTx/>
              <a:buNone/>
              <a:defRPr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BC4E10-801A-2B48-A8CA-F3F611F0A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B5CE7C10-EAEA-6741-8950-06C5E3A87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80F261E-5CBB-B04C-BE21-3334376A3FA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D373288-F212-614F-BF4C-4CB0882F01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56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C457E6-5EC3-2F40-B70F-3D888AB65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5B0E867A-5BEA-E341-BDAE-9DE0263B0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929C05-C4EE-2647-BF8D-7770996B20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0539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B05BA-D49F-4541-A42A-8928DC186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53" y="987424"/>
            <a:ext cx="4215848" cy="961689"/>
          </a:xfrm>
        </p:spPr>
        <p:txBody>
          <a:bodyPr anchor="b"/>
          <a:lstStyle>
            <a:lvl1pPr fontAlgn="b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B4A9B-6EDF-194B-B975-30C3130B2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7900" y="987425"/>
            <a:ext cx="5092147" cy="4873625"/>
          </a:xfrm>
        </p:spPr>
        <p:txBody>
          <a:bodyPr/>
          <a:lstStyle>
            <a:lvl1pPr marL="0" indent="0" fontAlgn="t">
              <a:buFontTx/>
              <a:buNone/>
              <a:defRPr sz="3200">
                <a:solidFill>
                  <a:schemeClr val="accent6"/>
                </a:solidFill>
              </a:defRPr>
            </a:lvl1pPr>
            <a:lvl2pPr marL="457200" indent="0" fontAlgn="t">
              <a:buFontTx/>
              <a:buNone/>
              <a:defRPr sz="2800">
                <a:solidFill>
                  <a:schemeClr val="accent6"/>
                </a:solidFill>
              </a:defRPr>
            </a:lvl2pPr>
            <a:lvl3pPr marL="914400" indent="0" fontAlgn="t">
              <a:buFontTx/>
              <a:buNone/>
              <a:defRPr sz="2400">
                <a:solidFill>
                  <a:schemeClr val="accent6"/>
                </a:solidFill>
              </a:defRPr>
            </a:lvl3pPr>
            <a:lvl4pPr marL="1371600" indent="0" fontAlgn="t">
              <a:buFontTx/>
              <a:buNone/>
              <a:defRPr sz="2000">
                <a:solidFill>
                  <a:schemeClr val="accent6"/>
                </a:solidFill>
              </a:defRPr>
            </a:lvl4pPr>
            <a:lvl5pPr marL="1828800" indent="0" fontAlgn="t">
              <a:buFontTx/>
              <a:buNone/>
              <a:defRPr sz="2000">
                <a:solidFill>
                  <a:schemeClr val="accent6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7D310-2830-4442-A596-6328AF88C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953" y="2137890"/>
            <a:ext cx="4215848" cy="3465080"/>
          </a:xfrm>
        </p:spPr>
        <p:txBody>
          <a:bodyPr/>
          <a:lstStyle>
            <a:lvl1pPr marL="0" indent="0" fontAlgn="t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92C7AF-30BF-AF43-AE09-1E1EFFD23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E7C66C9-9EAC-1343-A179-45E0B3C7B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E0AA202-5356-CE4B-9B1C-9B805B64902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FAD694-732A-5849-938C-DD49BDF956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83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with Caption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1A555-26EF-6E41-ADD1-D7CEA9D76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57900" y="1028700"/>
            <a:ext cx="6134100" cy="483235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9555E6-A0F9-6147-B120-3E1ED3B3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1153836-B37D-DD49-9F2B-8A6405B8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53" y="987424"/>
            <a:ext cx="4215848" cy="961689"/>
          </a:xfrm>
        </p:spPr>
        <p:txBody>
          <a:bodyPr anchor="b"/>
          <a:lstStyle>
            <a:lvl1pPr fontAlgn="b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3D446A4-EBCA-BA47-9266-74AF19926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953" y="2137890"/>
            <a:ext cx="4215848" cy="3465080"/>
          </a:xfrm>
        </p:spPr>
        <p:txBody>
          <a:bodyPr/>
          <a:lstStyle>
            <a:lvl1pPr marL="0" indent="0" fontAlgn="t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E9B8AF96-9084-C34A-8326-B56906D92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8A5A6D7-D4FE-9040-A888-E752E8DCD15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191AA1B-93AD-FB4E-A137-8C0C348411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1569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1A555-26EF-6E41-ADD1-D7CEA9D76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76200" y="1028700"/>
            <a:ext cx="6134100" cy="483235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9555E6-A0F9-6147-B120-3E1ED3B3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1153836-B37D-DD49-9F2B-8A6405B8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9352" y="987424"/>
            <a:ext cx="4215848" cy="961689"/>
          </a:xfrm>
        </p:spPr>
        <p:txBody>
          <a:bodyPr anchor="b"/>
          <a:lstStyle>
            <a:lvl1pPr fontAlgn="b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3D446A4-EBCA-BA47-9266-74AF19926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96100" y="2137890"/>
            <a:ext cx="4215848" cy="3465080"/>
          </a:xfrm>
        </p:spPr>
        <p:txBody>
          <a:bodyPr/>
          <a:lstStyle>
            <a:lvl1pPr marL="0" indent="0" fontAlgn="t">
              <a:buNone/>
              <a:defRPr sz="2200" b="1" i="0">
                <a:solidFill>
                  <a:schemeClr val="accent2"/>
                </a:solidFill>
                <a:latin typeface="Roboto Slab" pitchFamily="2" charset="0"/>
                <a:ea typeface="Roboto Slab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4AC78F42-9DA6-7845-B921-A42AEE237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82645" y="6358792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8B18630-3351-1347-8F92-97E5339EB3D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0147D0-DAD8-6242-B85A-E5D58F0403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9707"/>
            <a:ext cx="1676400" cy="143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026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33D695-1F7F-6E4A-B58F-EE82E732BE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8800" y="5427041"/>
            <a:ext cx="1676400" cy="143891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3297C051-716C-DD41-A2FF-00E1C48DA9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1732105"/>
            <a:ext cx="8420100" cy="896795"/>
          </a:xfrm>
        </p:spPr>
        <p:txBody>
          <a:bodyPr anchor="t" anchorCtr="0">
            <a:noAutofit/>
          </a:bodyPr>
          <a:lstStyle>
            <a:lvl1pPr>
              <a:defRPr sz="5400" spc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7507265-CA46-3E4B-AC9A-46816C7123B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8700" y="5531384"/>
            <a:ext cx="5867400" cy="284631"/>
          </a:xfrm>
        </p:spPr>
        <p:txBody>
          <a:bodyPr/>
          <a:lstStyle>
            <a:lvl1pPr marL="0" indent="0">
              <a:buFontTx/>
              <a:buNone/>
              <a:defRPr sz="1800">
                <a:latin typeface="Roboto Slab" pitchFamily="2" charset="0"/>
                <a:ea typeface="Roboto Slab" pitchFamily="2" charset="0"/>
              </a:defRPr>
            </a:lvl1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A2CC802-E567-C941-809A-6E39AFCBBC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8700" y="5816015"/>
            <a:ext cx="3390900" cy="304800"/>
          </a:xfrm>
        </p:spPr>
        <p:txBody>
          <a:bodyPr/>
          <a:lstStyle>
            <a:lvl1pPr marL="0" indent="0">
              <a:buFontTx/>
              <a:buNone/>
              <a:defRPr sz="1800" b="0" i="0">
                <a:latin typeface="Roboto Slab Thin" pitchFamily="2" charset="0"/>
                <a:ea typeface="Roboto Slab Thin" pitchFamily="2" charset="0"/>
              </a:defRPr>
            </a:lvl1pPr>
          </a:lstStyle>
          <a:p>
            <a:pPr lvl="0"/>
            <a:r>
              <a:rPr lang="en-US" dirty="0"/>
              <a:t>Thursday, May 23, 2019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7D5C3B5-9C73-BA41-B510-C6FC41E1368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47750" y="2628901"/>
            <a:ext cx="5867400" cy="2362200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tx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tx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Closing remarks and information.</a:t>
            </a:r>
          </a:p>
        </p:txBody>
      </p:sp>
    </p:spTree>
    <p:extLst>
      <p:ext uri="{BB962C8B-B14F-4D97-AF65-F5344CB8AC3E}">
        <p14:creationId xmlns:p14="http://schemas.microsoft.com/office/powerpoint/2010/main" val="2299633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12089A-6090-BA47-A35C-815B05CAB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9916"/>
            <a:ext cx="10515600" cy="1331496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2A3A29-A82A-AA4F-839C-0360710DC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2398210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DB87A-3292-4443-806E-4FEB222394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0" y="6356350"/>
            <a:ext cx="27432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Roboto Slab" pitchFamily="2" charset="0"/>
                <a:ea typeface="Roboto Slab" pitchFamily="2" charset="0"/>
              </a:defRPr>
            </a:lvl1pPr>
          </a:lstStyle>
          <a:p>
            <a:fld id="{1E0E7D85-594F-0A4B-B30D-4DE05AFCF63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5F50299-519C-924C-A429-72B4A914FA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87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kern="0" cap="all" spc="1000" baseline="0">
                <a:solidFill>
                  <a:schemeClr val="accent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8103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8" r:id="rId1"/>
    <p:sldLayoutId id="2147483662" r:id="rId2"/>
    <p:sldLayoutId id="2147483649" r:id="rId3"/>
    <p:sldLayoutId id="2147483663" r:id="rId4"/>
    <p:sldLayoutId id="2147483682" r:id="rId5"/>
    <p:sldLayoutId id="2147483694" r:id="rId6"/>
    <p:sldLayoutId id="2147483683" r:id="rId7"/>
    <p:sldLayoutId id="2147483696" r:id="rId8"/>
    <p:sldLayoutId id="2147483651" r:id="rId9"/>
    <p:sldLayoutId id="2147483659" r:id="rId10"/>
    <p:sldLayoutId id="2147483660" r:id="rId11"/>
    <p:sldLayoutId id="2147483661" r:id="rId12"/>
    <p:sldLayoutId id="2147483654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91" r:id="rId19"/>
    <p:sldLayoutId id="2147483695" r:id="rId20"/>
    <p:sldLayoutId id="2147483685" r:id="rId21"/>
    <p:sldLayoutId id="2147483688" r:id="rId22"/>
    <p:sldLayoutId id="2147483650" r:id="rId23"/>
    <p:sldLayoutId id="2147483665" r:id="rId24"/>
    <p:sldLayoutId id="2147483667" r:id="rId25"/>
    <p:sldLayoutId id="2147483652" r:id="rId26"/>
    <p:sldLayoutId id="2147483653" r:id="rId27"/>
    <p:sldLayoutId id="2147483655" r:id="rId28"/>
    <p:sldLayoutId id="2147483656" r:id="rId29"/>
    <p:sldLayoutId id="2147483657" r:id="rId30"/>
    <p:sldLayoutId id="2147483666" r:id="rId31"/>
    <p:sldLayoutId id="2147483664" r:id="rId32"/>
    <p:sldLayoutId id="2147483673" r:id="rId33"/>
    <p:sldLayoutId id="2147483674" r:id="rId34"/>
    <p:sldLayoutId id="2147483675" r:id="rId35"/>
    <p:sldLayoutId id="2147483676" r:id="rId36"/>
    <p:sldLayoutId id="2147483677" r:id="rId37"/>
    <p:sldLayoutId id="2147483678" r:id="rId38"/>
    <p:sldLayoutId id="2147483679" r:id="rId39"/>
    <p:sldLayoutId id="2147483680" r:id="rId40"/>
    <p:sldLayoutId id="2147483681" r:id="rId4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0" cap="all" spc="0" baseline="0">
          <a:solidFill>
            <a:schemeClr val="tx1"/>
          </a:solidFill>
          <a:latin typeface="Source Sans Pro Black" panose="020B0503030403020204" pitchFamily="34" charset="0"/>
          <a:ea typeface="Source Sans Pro Black" panose="020B0503030403020204" pitchFamily="34" charset="0"/>
          <a:cs typeface="+mj-cs"/>
        </a:defRPr>
      </a:lvl1pPr>
    </p:titleStyle>
    <p:bodyStyle>
      <a:lvl1pPr marL="228600" indent="-228600" algn="l" defTabSz="2286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Source Sans Pro Regular"/>
          <a:ea typeface="+mn-ea"/>
          <a:cs typeface="+mn-cs"/>
        </a:defRPr>
      </a:lvl1pPr>
      <a:lvl2pPr marL="685800" indent="-228600" algn="l" defTabSz="2286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Roboto Slab" pitchFamily="2" charset="0"/>
          <a:ea typeface="Roboto Slab" pitchFamily="2" charset="0"/>
          <a:cs typeface="+mn-cs"/>
        </a:defRPr>
      </a:lvl2pPr>
      <a:lvl3pPr marL="1143000" indent="-228600" algn="l" defTabSz="2286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Source Sans Pro Light" panose="020B0503030403020204" pitchFamily="34" charset="0"/>
          <a:ea typeface="Source Sans Pro Light" panose="020B0503030403020204" pitchFamily="34" charset="0"/>
          <a:cs typeface="+mn-cs"/>
        </a:defRPr>
      </a:lvl3pPr>
      <a:lvl4pPr marL="1600200" indent="-228600" algn="l" defTabSz="2286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1" i="0" kern="1200">
          <a:solidFill>
            <a:schemeClr val="tx1"/>
          </a:solidFill>
          <a:latin typeface="Roboto Slab" pitchFamily="2" charset="0"/>
          <a:ea typeface="Roboto Slab" pitchFamily="2" charset="0"/>
          <a:cs typeface="+mn-cs"/>
        </a:defRPr>
      </a:lvl4pPr>
      <a:lvl5pPr marL="2057400" indent="-228600" algn="l" defTabSz="2286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36" userDrawn="1">
          <p15:clr>
            <a:srgbClr val="F26B43"/>
          </p15:clr>
        </p15:guide>
        <p15:guide id="2" pos="3816" userDrawn="1">
          <p15:clr>
            <a:srgbClr val="F26B43"/>
          </p15:clr>
        </p15:guide>
        <p15:guide id="3" pos="1176" userDrawn="1">
          <p15:clr>
            <a:srgbClr val="F26B43"/>
          </p15:clr>
        </p15:guide>
        <p15:guide id="4" orient="horz" pos="3672" userDrawn="1">
          <p15:clr>
            <a:srgbClr val="F26B43"/>
          </p15:clr>
        </p15:guide>
        <p15:guide id="5" orient="horz" pos="648" userDrawn="1">
          <p15:clr>
            <a:srgbClr val="F26B43"/>
          </p15:clr>
        </p15:guide>
        <p15:guide id="6" pos="648" userDrawn="1">
          <p15:clr>
            <a:srgbClr val="F26B43"/>
          </p15:clr>
        </p15:guide>
        <p15:guide id="7" pos="7008" userDrawn="1">
          <p15:clr>
            <a:srgbClr val="F26B43"/>
          </p15:clr>
        </p15:guide>
        <p15:guide id="8" pos="1704" userDrawn="1">
          <p15:clr>
            <a:srgbClr val="F26B43"/>
          </p15:clr>
        </p15:guide>
        <p15:guide id="9" pos="2232" userDrawn="1">
          <p15:clr>
            <a:srgbClr val="F26B43"/>
          </p15:clr>
        </p15:guide>
        <p15:guide id="10" pos="2784" userDrawn="1">
          <p15:clr>
            <a:srgbClr val="F26B43"/>
          </p15:clr>
        </p15:guide>
        <p15:guide id="11" pos="3312" userDrawn="1">
          <p15:clr>
            <a:srgbClr val="F26B43"/>
          </p15:clr>
        </p15:guide>
        <p15:guide id="12" pos="4344" userDrawn="1">
          <p15:clr>
            <a:srgbClr val="F26B43"/>
          </p15:clr>
        </p15:guide>
        <p15:guide id="13" pos="4872" userDrawn="1">
          <p15:clr>
            <a:srgbClr val="F26B43"/>
          </p15:clr>
        </p15:guide>
        <p15:guide id="14" pos="5424" userDrawn="1">
          <p15:clr>
            <a:srgbClr val="F26B43"/>
          </p15:clr>
        </p15:guide>
        <p15:guide id="15" pos="5952" userDrawn="1">
          <p15:clr>
            <a:srgbClr val="F26B43"/>
          </p15:clr>
        </p15:guide>
        <p15:guide id="16" pos="6480" userDrawn="1">
          <p15:clr>
            <a:srgbClr val="F26B43"/>
          </p15:clr>
        </p15:guide>
        <p15:guide id="17" orient="horz" pos="1152" userDrawn="1">
          <p15:clr>
            <a:srgbClr val="F26B43"/>
          </p15:clr>
        </p15:guide>
        <p15:guide id="18" orient="horz" pos="1656" userDrawn="1">
          <p15:clr>
            <a:srgbClr val="F26B43"/>
          </p15:clr>
        </p15:guide>
        <p15:guide id="19" orient="horz" pos="2640" userDrawn="1">
          <p15:clr>
            <a:srgbClr val="F26B43"/>
          </p15:clr>
        </p15:guide>
        <p15:guide id="20" orient="horz" pos="314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FE23C-1C5A-F04C-B586-29E798A04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1099335"/>
            <a:ext cx="9409845" cy="1529565"/>
          </a:xfrm>
        </p:spPr>
        <p:txBody>
          <a:bodyPr/>
          <a:lstStyle/>
          <a:p>
            <a:r>
              <a:rPr lang="en-US" dirty="0"/>
              <a:t>RISK ASSESSMENT TRAINING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519B78-ECDB-824B-BDD3-DDC37A29A0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David Cutri, Internal Audit and Compliance</a:t>
            </a:r>
          </a:p>
        </p:txBody>
      </p:sp>
    </p:spTree>
    <p:extLst>
      <p:ext uri="{BB962C8B-B14F-4D97-AF65-F5344CB8AC3E}">
        <p14:creationId xmlns:p14="http://schemas.microsoft.com/office/powerpoint/2010/main" val="3963398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Enterprise Risk Management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Risk Analysis/Risk Assessment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639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0F17FB-384B-4AF2-B734-8BA5E358C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0" lang="en-US" sz="4400" b="1" i="0" u="none" strike="noStrike" kern="0" cap="all" spc="0" normalizeH="0" baseline="0" noProof="0" dirty="0">
              <a:ln>
                <a:noFill/>
              </a:ln>
              <a:solidFill>
                <a:srgbClr val="003D7E"/>
              </a:solidFill>
              <a:effectLst/>
              <a:uLnTx/>
              <a:uFillTx/>
              <a:latin typeface="Source Sans Pro Black" panose="020B0503030403020204" pitchFamily="34" charset="0"/>
              <a:ea typeface="Source Sans Pro Black" panose="020B0503030403020204" pitchFamily="34" charset="0"/>
              <a:cs typeface="+mj-cs"/>
            </a:endParaRPr>
          </a:p>
          <a:p>
            <a:pPr algn="ctr"/>
            <a:r>
              <a:rPr kumimoji="0" lang="en-US" sz="4400" b="1" i="0" u="none" strike="noStrike" kern="0" cap="all" spc="0" normalizeH="0" baseline="0" noProof="0" dirty="0">
                <a:ln>
                  <a:noFill/>
                </a:ln>
                <a:solidFill>
                  <a:srgbClr val="003D7E"/>
                </a:solidFill>
                <a:effectLst/>
                <a:uLnTx/>
                <a:uFillTx/>
                <a:latin typeface="Source Sans Pro Black" panose="020B0503030403020204" pitchFamily="34" charset="0"/>
                <a:ea typeface="Source Sans Pro Black" panose="020B0503030403020204" pitchFamily="34" charset="0"/>
                <a:cs typeface="+mj-cs"/>
              </a:rPr>
              <a:t>ENTERPRISE RISK 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796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328" y="652916"/>
            <a:ext cx="10560550" cy="1331496"/>
          </a:xfrm>
        </p:spPr>
        <p:txBody>
          <a:bodyPr/>
          <a:lstStyle/>
          <a:p>
            <a:r>
              <a:rPr lang="en-US" dirty="0"/>
              <a:t>ENTERPRISE RISK MANAGENENT DEFINED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u="sng" dirty="0"/>
              <a:t>Enterprise</a:t>
            </a:r>
            <a:r>
              <a:rPr lang="en-US" dirty="0"/>
              <a:t> risk management (ERM) in business includes the methods and processes used by organizations to manage risks and seize opportunities related to the achievement of their objectives.</a:t>
            </a:r>
          </a:p>
          <a:p>
            <a:endParaRPr lang="en-US" dirty="0"/>
          </a:p>
          <a:p>
            <a:pPr lvl="1"/>
            <a:r>
              <a:rPr lang="en-US" i="1" dirty="0"/>
              <a:t>“The point of enterprise risk management is not to create more bureaucracy, but to facilitate discussion on what the really big risks are.” </a:t>
            </a:r>
          </a:p>
          <a:p>
            <a:pPr lvl="1"/>
            <a:r>
              <a:rPr lang="en-US" i="1" dirty="0"/>
              <a:t>(Thomas Stanton, Johns Hopkins University)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852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ERM HISTORY LESSON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Late 1980’s:  Savings and Loan Crisis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Led to </a:t>
            </a:r>
            <a:r>
              <a:rPr lang="en-US" i="1" dirty="0"/>
              <a:t>Internal Control:  An Integrated Framework</a:t>
            </a:r>
            <a:r>
              <a:rPr lang="en-US" dirty="0"/>
              <a:t>, published by the </a:t>
            </a:r>
            <a:r>
              <a:rPr lang="en-US" u="sng" dirty="0"/>
              <a:t>C</a:t>
            </a:r>
            <a:r>
              <a:rPr lang="en-US" dirty="0"/>
              <a:t>ommittee </a:t>
            </a:r>
            <a:r>
              <a:rPr lang="en-US" u="sng" dirty="0"/>
              <a:t>O</a:t>
            </a:r>
            <a:r>
              <a:rPr lang="en-US" dirty="0"/>
              <a:t>f </a:t>
            </a:r>
            <a:r>
              <a:rPr lang="en-US" u="sng" dirty="0"/>
              <a:t>S</a:t>
            </a:r>
            <a:r>
              <a:rPr lang="en-US" dirty="0"/>
              <a:t>ponsoring </a:t>
            </a:r>
            <a:r>
              <a:rPr lang="en-US" u="sng" dirty="0"/>
              <a:t>O</a:t>
            </a:r>
            <a:r>
              <a:rPr lang="en-US" dirty="0"/>
              <a:t>rganizations of the Treadway Commission (COSO) in 1992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Late 1990’s/Early 2000’s:  Enron, WorldCom, Adelphia, Dot Coms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Led to the Sarbanes-Oxley Act of 2002 (SOX)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2008 – 2010:  Housing Bubble/Stock Market Corrections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/>
              <a:t>Led to multi-industry financial reforms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537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E1DD6C-6834-47AF-B77C-2A17B7B53E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719" y="659219"/>
            <a:ext cx="10129481" cy="468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10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328" y="652916"/>
            <a:ext cx="10560550" cy="1331496"/>
          </a:xfrm>
        </p:spPr>
        <p:txBody>
          <a:bodyPr/>
          <a:lstStyle/>
          <a:p>
            <a:r>
              <a:rPr lang="en-US" dirty="0"/>
              <a:t>ENTERPRISE RISK MANAGEMENT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COSO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Casualty Actuarial Society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ISO 31000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Risk Insurance Management Society (RIMS) Risk Maturity Model</a:t>
            </a:r>
          </a:p>
          <a:p>
            <a:endParaRPr lang="en-US" sz="2000" dirty="0"/>
          </a:p>
          <a:p>
            <a:r>
              <a:rPr lang="en-US" dirty="0"/>
              <a:t>COSO is most generally-accepted internal control model/ERM framework in industry, and the one we will focus on today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801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COSO CUBE/PYRAMID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01C9E1-BF79-4B60-B663-D46ED6668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594" y="2053579"/>
            <a:ext cx="4367699" cy="4233603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1775F68-7053-4D64-88FF-9B81A15A1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251621"/>
            <a:ext cx="5029200" cy="3648469"/>
          </a:xfrm>
        </p:spPr>
        <p:txBody>
          <a:bodyPr/>
          <a:lstStyle/>
          <a:p>
            <a:r>
              <a:rPr lang="en-US" sz="2000" u="sng" dirty="0"/>
              <a:t>Note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The shape itself (cube, pyramid, etc.) is not important.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What is important is that the shape be three-dimensional.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The image on the left applies to internal control frameworks.  The image was expanded slightly in 2014 to facilitate use in Enterprise Risk Management.</a:t>
            </a:r>
          </a:p>
        </p:txBody>
      </p:sp>
    </p:spTree>
    <p:extLst>
      <p:ext uri="{BB962C8B-B14F-4D97-AF65-F5344CB8AC3E}">
        <p14:creationId xmlns:p14="http://schemas.microsoft.com/office/powerpoint/2010/main" val="3477862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COSO INTERNAL CONTROL/ERM MODEL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32BD0D-3725-40A1-9E26-635ED73BC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Three dimensions …</a:t>
            </a:r>
          </a:p>
          <a:p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Components of internal control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Objectives of internal control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Impact across divisions/locations/units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997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COSO DIMENSION #1</a:t>
            </a:r>
            <a:br>
              <a:rPr lang="en-US" dirty="0"/>
            </a:br>
            <a:r>
              <a:rPr lang="en-US" dirty="0"/>
              <a:t>COMPONENTS OF INTERNAL CONTROL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32BD0D-3725-40A1-9E26-635ED73BC2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555951"/>
            <a:ext cx="5890945" cy="364846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Control Environment</a:t>
            </a:r>
          </a:p>
          <a:p>
            <a:pPr lvl="1"/>
            <a:r>
              <a:rPr lang="en-US" sz="2800" i="1" dirty="0">
                <a:latin typeface="Source Sans Pro Regular" panose="020B0503030403020204" pitchFamily="34" charset="0"/>
                <a:ea typeface="Source Sans Pro Regular" panose="020B0503030403020204" pitchFamily="34" charset="0"/>
              </a:rPr>
              <a:t>“tone at the top”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Risk Analysis (i.e., risk assessment)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Control Activities</a:t>
            </a:r>
          </a:p>
          <a:p>
            <a:pPr lvl="1"/>
            <a:r>
              <a:rPr lang="en-US" sz="2800" i="1" dirty="0">
                <a:latin typeface="Source Sans Pro Regular" panose="020B0503030403020204" pitchFamily="34" charset="0"/>
                <a:ea typeface="Source Sans Pro Regular" panose="020B0503030403020204" pitchFamily="34" charset="0"/>
              </a:rPr>
              <a:t>actions taken to minimize risks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Information and Communication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Monitoring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ADB5074D-566F-4B42-8838-ABED2569DAE2}"/>
              </a:ext>
            </a:extLst>
          </p:cNvPr>
          <p:cNvSpPr txBox="1">
            <a:spLocks/>
          </p:cNvSpPr>
          <p:nvPr/>
        </p:nvSpPr>
        <p:spPr>
          <a:xfrm>
            <a:off x="7099439" y="2614753"/>
            <a:ext cx="4772348" cy="38008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2286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b="0" i="0" kern="1200">
                <a:solidFill>
                  <a:schemeClr val="accent6"/>
                </a:solidFill>
                <a:latin typeface="Source Sans Pro Regular"/>
                <a:ea typeface="+mn-ea"/>
                <a:cs typeface="+mn-cs"/>
              </a:defRPr>
            </a:lvl1pPr>
            <a:lvl2pPr marL="4572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b="0" i="0" kern="1200">
                <a:solidFill>
                  <a:schemeClr val="accent6"/>
                </a:solidFill>
                <a:latin typeface="Roboto Slab" pitchFamily="2" charset="0"/>
                <a:ea typeface="Roboto Slab" pitchFamily="2" charset="0"/>
                <a:cs typeface="+mn-cs"/>
              </a:defRPr>
            </a:lvl2pPr>
            <a:lvl3pPr marL="9144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0" i="0" kern="1200">
                <a:solidFill>
                  <a:schemeClr val="accent6"/>
                </a:solidFill>
                <a:latin typeface="Source Sans Pro Light" panose="020B0503030403020204" pitchFamily="34" charset="0"/>
                <a:ea typeface="Source Sans Pro Light" panose="020B0503030403020204" pitchFamily="34" charset="0"/>
                <a:cs typeface="+mn-cs"/>
              </a:defRPr>
            </a:lvl3pPr>
            <a:lvl4pPr marL="13716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b="1" i="0" kern="1200">
                <a:solidFill>
                  <a:schemeClr val="accent6"/>
                </a:solidFill>
                <a:latin typeface="Roboto Slab" pitchFamily="2" charset="0"/>
                <a:ea typeface="Roboto Slab" pitchFamily="2" charset="0"/>
                <a:cs typeface="+mn-cs"/>
              </a:defRPr>
            </a:lvl4pPr>
            <a:lvl5pPr marL="18288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b="0" i="0" kern="1200">
                <a:solidFill>
                  <a:schemeClr val="accent6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i="1" u="sng" dirty="0"/>
              <a:t>Expansions to Facilitate Use in ERM</a:t>
            </a:r>
          </a:p>
          <a:p>
            <a:pPr>
              <a:spcBef>
                <a:spcPts val="0"/>
              </a:spcBef>
            </a:pPr>
            <a:r>
              <a:rPr lang="en-US" sz="2400" i="1" u="sng" dirty="0"/>
              <a:t>Effective 2014</a:t>
            </a:r>
          </a:p>
          <a:p>
            <a:pPr marL="627063" indent="-457200">
              <a:buFont typeface="Arial" panose="020B0604020202020204" pitchFamily="34" charset="0"/>
              <a:buChar char="•"/>
            </a:pPr>
            <a:r>
              <a:rPr lang="en-US" sz="2400" i="1" dirty="0"/>
              <a:t>Objective Setting</a:t>
            </a:r>
          </a:p>
          <a:p>
            <a:pPr marL="627063" indent="-457200">
              <a:buFont typeface="Arial" panose="020B0604020202020204" pitchFamily="34" charset="0"/>
              <a:buChar char="•"/>
            </a:pPr>
            <a:r>
              <a:rPr lang="en-US" sz="2400" i="1" dirty="0"/>
              <a:t>Event Identification</a:t>
            </a:r>
          </a:p>
          <a:p>
            <a:pPr marL="627063" indent="-457200">
              <a:buFont typeface="Arial" panose="020B0604020202020204" pitchFamily="34" charset="0"/>
              <a:buChar char="•"/>
            </a:pPr>
            <a:r>
              <a:rPr lang="en-US" sz="2400" i="1" dirty="0"/>
              <a:t>Risk Response</a:t>
            </a:r>
          </a:p>
        </p:txBody>
      </p:sp>
    </p:spTree>
    <p:extLst>
      <p:ext uri="{BB962C8B-B14F-4D97-AF65-F5344CB8AC3E}">
        <p14:creationId xmlns:p14="http://schemas.microsoft.com/office/powerpoint/2010/main" val="2471131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COSO DIMENSION #2</a:t>
            </a:r>
            <a:br>
              <a:rPr lang="en-US" dirty="0"/>
            </a:br>
            <a:r>
              <a:rPr lang="en-US" dirty="0"/>
              <a:t>OBJECTIVES OF INTERNAL CONTROL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32BD0D-3725-40A1-9E26-635ED73BC2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555951"/>
            <a:ext cx="5890945" cy="364846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Effectiveness and Efficiency of Operations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Reliability of Financial Reporting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Compliance with Applicable Laws and Regulations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ADB5074D-566F-4B42-8838-ABED2569DAE2}"/>
              </a:ext>
            </a:extLst>
          </p:cNvPr>
          <p:cNvSpPr txBox="1">
            <a:spLocks/>
          </p:cNvSpPr>
          <p:nvPr/>
        </p:nvSpPr>
        <p:spPr>
          <a:xfrm>
            <a:off x="7094304" y="2671261"/>
            <a:ext cx="4587413" cy="38008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2286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800" b="0" i="0" kern="1200">
                <a:solidFill>
                  <a:schemeClr val="accent6"/>
                </a:solidFill>
                <a:latin typeface="Source Sans Pro Regular"/>
                <a:ea typeface="+mn-ea"/>
                <a:cs typeface="+mn-cs"/>
              </a:defRPr>
            </a:lvl1pPr>
            <a:lvl2pPr marL="4572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b="0" i="0" kern="1200">
                <a:solidFill>
                  <a:schemeClr val="accent6"/>
                </a:solidFill>
                <a:latin typeface="Roboto Slab" pitchFamily="2" charset="0"/>
                <a:ea typeface="Roboto Slab" pitchFamily="2" charset="0"/>
                <a:cs typeface="+mn-cs"/>
              </a:defRPr>
            </a:lvl2pPr>
            <a:lvl3pPr marL="9144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0" i="0" kern="1200">
                <a:solidFill>
                  <a:schemeClr val="accent6"/>
                </a:solidFill>
                <a:latin typeface="Source Sans Pro Light" panose="020B0503030403020204" pitchFamily="34" charset="0"/>
                <a:ea typeface="Source Sans Pro Light" panose="020B0503030403020204" pitchFamily="34" charset="0"/>
                <a:cs typeface="+mn-cs"/>
              </a:defRPr>
            </a:lvl3pPr>
            <a:lvl4pPr marL="13716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b="1" i="0" kern="1200">
                <a:solidFill>
                  <a:schemeClr val="accent6"/>
                </a:solidFill>
                <a:latin typeface="Roboto Slab" pitchFamily="2" charset="0"/>
                <a:ea typeface="Roboto Slab" pitchFamily="2" charset="0"/>
                <a:cs typeface="+mn-cs"/>
              </a:defRPr>
            </a:lvl4pPr>
            <a:lvl5pPr marL="1828800" indent="0" algn="l" defTabSz="2286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400" b="0" i="0" kern="1200">
                <a:solidFill>
                  <a:schemeClr val="accent6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i="1" u="sng" dirty="0"/>
              <a:t>Expansion to Facilitate Use in ERM</a:t>
            </a:r>
          </a:p>
          <a:p>
            <a:pPr>
              <a:spcBef>
                <a:spcPts val="0"/>
              </a:spcBef>
            </a:pPr>
            <a:r>
              <a:rPr lang="en-US" sz="2400" i="1" u="sng" dirty="0"/>
              <a:t>Effective 2014</a:t>
            </a:r>
          </a:p>
          <a:p>
            <a:pPr marL="627063" indent="-457200">
              <a:buFont typeface="Arial" panose="020B0604020202020204" pitchFamily="34" charset="0"/>
              <a:buChar char="•"/>
            </a:pPr>
            <a:r>
              <a:rPr lang="en-US" sz="2400" i="1" dirty="0"/>
              <a:t>Strategy - high-level goals, aligned with and supporting the organization's mission</a:t>
            </a:r>
          </a:p>
        </p:txBody>
      </p:sp>
    </p:spTree>
    <p:extLst>
      <p:ext uri="{BB962C8B-B14F-4D97-AF65-F5344CB8AC3E}">
        <p14:creationId xmlns:p14="http://schemas.microsoft.com/office/powerpoint/2010/main" val="570822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601646" cy="1331496"/>
          </a:xfrm>
        </p:spPr>
        <p:txBody>
          <a:bodyPr>
            <a:normAutofit fontScale="90000"/>
          </a:bodyPr>
          <a:lstStyle/>
          <a:p>
            <a:r>
              <a:rPr lang="en-US" dirty="0"/>
              <a:t>COSO DIMENSION #3</a:t>
            </a:r>
            <a:br>
              <a:rPr lang="en-US" dirty="0"/>
            </a:br>
            <a:r>
              <a:rPr lang="en-US" dirty="0"/>
              <a:t>Impact across divisions/locations/units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32BD0D-3725-40A1-9E26-635ED73BC2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700" y="2532580"/>
            <a:ext cx="10103349" cy="3671840"/>
          </a:xfrm>
        </p:spPr>
        <p:txBody>
          <a:bodyPr/>
          <a:lstStyle/>
          <a:p>
            <a:r>
              <a:rPr lang="en-US" dirty="0"/>
              <a:t>The recognition that the same practices may replicate themselves across multiple divisions, locations, units, subsidiaries, etc.</a:t>
            </a:r>
          </a:p>
          <a:p>
            <a:endParaRPr lang="en-US" dirty="0"/>
          </a:p>
          <a:p>
            <a:r>
              <a:rPr lang="en-US" dirty="0"/>
              <a:t>For example, the same business management practices may be replicated in the various academic departments, or floors in a hospital.</a:t>
            </a:r>
          </a:p>
        </p:txBody>
      </p:sp>
    </p:spTree>
    <p:extLst>
      <p:ext uri="{BB962C8B-B14F-4D97-AF65-F5344CB8AC3E}">
        <p14:creationId xmlns:p14="http://schemas.microsoft.com/office/powerpoint/2010/main" val="3432040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0F17FB-384B-4AF2-B734-8BA5E358C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0" lang="en-US" sz="4400" b="1" i="0" u="none" strike="noStrike" kern="0" cap="all" spc="0" normalizeH="0" baseline="0" noProof="0" dirty="0">
              <a:ln>
                <a:noFill/>
              </a:ln>
              <a:solidFill>
                <a:srgbClr val="003D7E"/>
              </a:solidFill>
              <a:effectLst/>
              <a:uLnTx/>
              <a:uFillTx/>
              <a:latin typeface="Source Sans Pro Black" panose="020B0503030403020204" pitchFamily="34" charset="0"/>
              <a:ea typeface="Source Sans Pro Black" panose="020B0503030403020204" pitchFamily="34" charset="0"/>
              <a:cs typeface="+mj-cs"/>
            </a:endParaRPr>
          </a:p>
          <a:p>
            <a:pPr algn="ctr"/>
            <a:r>
              <a:rPr kumimoji="0" lang="en-US" sz="4400" b="1" i="0" u="none" strike="noStrike" kern="0" cap="all" spc="0" normalizeH="0" baseline="0" noProof="0" dirty="0">
                <a:ln>
                  <a:noFill/>
                </a:ln>
                <a:solidFill>
                  <a:srgbClr val="003D7E"/>
                </a:solidFill>
                <a:effectLst/>
                <a:uLnTx/>
                <a:uFillTx/>
                <a:latin typeface="Source Sans Pro Black" panose="020B0503030403020204" pitchFamily="34" charset="0"/>
                <a:ea typeface="Source Sans Pro Black" panose="020B0503030403020204" pitchFamily="34" charset="0"/>
                <a:cs typeface="+mj-cs"/>
              </a:rPr>
              <a:t>RISK ASSESSMENT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089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328" y="652916"/>
            <a:ext cx="10560550" cy="1331496"/>
          </a:xfrm>
        </p:spPr>
        <p:txBody>
          <a:bodyPr/>
          <a:lstStyle/>
          <a:p>
            <a:r>
              <a:rPr lang="en-US" dirty="0"/>
              <a:t>RISK ASSESSMENT DEFINED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systematic process for identifying and evaluating events (possible risks or opportunities) that could affect the achievement of objectives (positively or negatively).</a:t>
            </a:r>
          </a:p>
          <a:p>
            <a:pPr lvl="1"/>
            <a:r>
              <a:rPr lang="en-US" i="1" dirty="0"/>
              <a:t>-- The Institute of Internal Auditors</a:t>
            </a:r>
          </a:p>
          <a:p>
            <a:pPr lvl="1"/>
            <a:endParaRPr lang="en-US" i="1" dirty="0"/>
          </a:p>
          <a:p>
            <a:r>
              <a:rPr lang="en-US" dirty="0"/>
              <a:t>In contrast to </a:t>
            </a:r>
            <a:r>
              <a:rPr lang="en-US" b="1" i="1" u="sng" dirty="0"/>
              <a:t>Enterprise</a:t>
            </a:r>
            <a:r>
              <a:rPr lang="en-US" dirty="0"/>
              <a:t> Risk Management, risk assessments are performed/maintained at the </a:t>
            </a:r>
            <a:r>
              <a:rPr lang="en-US" b="1" i="1" u="sng" dirty="0"/>
              <a:t>department/unit </a:t>
            </a:r>
            <a:r>
              <a:rPr lang="en-US" dirty="0"/>
              <a:t>level.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4924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328" y="652916"/>
            <a:ext cx="10560550" cy="1331496"/>
          </a:xfrm>
        </p:spPr>
        <p:txBody>
          <a:bodyPr/>
          <a:lstStyle/>
          <a:p>
            <a:r>
              <a:rPr lang="en-US" dirty="0"/>
              <a:t>WHO IN THE UNIVERSITY IS RESPONSIBLE FOR COMPLETING RISK ASSESSMENTS?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US" sz="24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/>
            <a:endParaRPr lang="en-US" sz="2400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/>
            <a:r>
              <a:rPr lang="en-US" sz="9600" b="1" dirty="0">
                <a:solidFill>
                  <a:srgbClr val="FF0000"/>
                </a:solidFill>
                <a:highlight>
                  <a:srgbClr val="FFFF00"/>
                </a:highlight>
              </a:rPr>
              <a:t>YOU !!!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(The Process Owner)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343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ASSESSMENT/KEY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2897" y="2251621"/>
            <a:ext cx="5140931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Business Objective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Risk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Control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Impact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Likelihood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Action Plan/Risk Management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053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220836"/>
            <a:ext cx="10096500" cy="1331496"/>
          </a:xfrm>
        </p:spPr>
        <p:txBody>
          <a:bodyPr/>
          <a:lstStyle/>
          <a:p>
            <a:r>
              <a:rPr lang="en-US" dirty="0"/>
              <a:t>BUSINESS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4" y="1784372"/>
            <a:ext cx="10041275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“What do you come in to work to do every day?”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Each process should have one or more Business Objectives associated with it (generally three to five)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BUSINESS OBJECTIVES SHOULD ALIGN WITH (AND NOT CONTRADICT) THE MISSION AND VISION OF THE UNIVERSITY!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Each Business Objective should have a qualitative component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Sources for identifying Busines Objectives …</a:t>
            </a:r>
          </a:p>
          <a:p>
            <a:pPr marL="1371600" lvl="2" indent="-457200">
              <a:buFont typeface="Wingdings" panose="05000000000000000000" pitchFamily="2" charset="2"/>
              <a:buChar char="ü"/>
            </a:pPr>
            <a:r>
              <a:rPr lang="en-US" sz="2400" dirty="0"/>
              <a:t>Strategic Plans</a:t>
            </a:r>
          </a:p>
          <a:p>
            <a:pPr marL="1371600" lvl="2" indent="-457200">
              <a:buFont typeface="Wingdings" panose="05000000000000000000" pitchFamily="2" charset="2"/>
              <a:buChar char="ü"/>
            </a:pPr>
            <a:r>
              <a:rPr lang="en-US" sz="2400" dirty="0"/>
              <a:t>Regulatory/Policy Requirements</a:t>
            </a:r>
          </a:p>
          <a:p>
            <a:pPr marL="1371600" lvl="2" indent="-457200">
              <a:buFont typeface="Wingdings" panose="05000000000000000000" pitchFamily="2" charset="2"/>
              <a:buChar char="ü"/>
            </a:pPr>
            <a:r>
              <a:rPr lang="en-US" sz="2400" dirty="0"/>
              <a:t>Position Descriptions</a:t>
            </a:r>
          </a:p>
          <a:p>
            <a:pPr marL="1371600" lvl="2" indent="-457200">
              <a:buFont typeface="Wingdings" panose="05000000000000000000" pitchFamily="2" charset="2"/>
              <a:buChar char="ü"/>
            </a:pPr>
            <a:r>
              <a:rPr lang="en-US" sz="2400" dirty="0"/>
              <a:t>Webpages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046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4" y="2251621"/>
            <a:ext cx="10041275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Simply put, a “Risk” is a barrier to achieving a business objective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Each business objective should have one or more Risks associated with it (generally three to five)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General types of Risk</a:t>
            </a:r>
          </a:p>
          <a:p>
            <a:pPr marL="1371600" lvl="2" indent="-457200">
              <a:buFont typeface="Wingdings" panose="05000000000000000000" pitchFamily="2" charset="2"/>
              <a:buChar char="ü"/>
            </a:pPr>
            <a:r>
              <a:rPr lang="en-US" sz="2400" dirty="0"/>
              <a:t>Inherent Risk</a:t>
            </a:r>
          </a:p>
          <a:p>
            <a:pPr marL="1371600" lvl="2" indent="-457200">
              <a:buFont typeface="Wingdings" panose="05000000000000000000" pitchFamily="2" charset="2"/>
              <a:buChar char="ü"/>
            </a:pPr>
            <a:r>
              <a:rPr lang="en-US" sz="2400" dirty="0"/>
              <a:t>Residual Risk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094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57576"/>
            <a:ext cx="10096500" cy="1331496"/>
          </a:xfrm>
        </p:spPr>
        <p:txBody>
          <a:bodyPr/>
          <a:lstStyle/>
          <a:p>
            <a:r>
              <a:rPr lang="en-US" dirty="0"/>
              <a:t>GENERAL TYPES OF RISK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4" y="1650582"/>
            <a:ext cx="10041275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Inherent Risks – The Risks within a process/business objective, assuming no (internal) controls are in place</a:t>
            </a:r>
          </a:p>
          <a:p>
            <a:pPr marL="1146175" lvl="1" indent="-457200">
              <a:buFont typeface="Wingdings" panose="05000000000000000000" pitchFamily="2" charset="2"/>
              <a:buChar char="ü"/>
            </a:pPr>
            <a:r>
              <a:rPr lang="en-US" dirty="0"/>
              <a:t>i.e., “The Wild West”</a:t>
            </a:r>
          </a:p>
          <a:p>
            <a:pPr marL="1146175" lvl="1" indent="-457200">
              <a:buFont typeface="Wingdings" panose="05000000000000000000" pitchFamily="2" charset="2"/>
              <a:buChar char="ü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Residual Risks – The remaining Risks within a process/business objective, after considering the effect of (internal) controls</a:t>
            </a:r>
          </a:p>
          <a:p>
            <a:pPr marL="1146175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There should be far fewer Residual Risks than Inherent Risks in a process</a:t>
            </a:r>
          </a:p>
          <a:p>
            <a:pPr marL="1146175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dirty="0">
                <a:solidFill>
                  <a:srgbClr val="494947"/>
                </a:solidFill>
              </a:rPr>
              <a:t>Put mathematically ...</a:t>
            </a:r>
          </a:p>
          <a:p>
            <a:pPr marL="1603375" lvl="3"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Residual Risk</a:t>
            </a:r>
            <a:r>
              <a:rPr lang="en-US" sz="2400" b="0" dirty="0">
                <a:solidFill>
                  <a:srgbClr val="494947"/>
                </a:solidFill>
                <a:latin typeface="Roboto Slab" pitchFamily="2" charset="0"/>
                <a:ea typeface="Roboto Slab" pitchFamily="2" charset="0"/>
              </a:rPr>
              <a:t>s =	Inherent Risks – </a:t>
            </a:r>
          </a:p>
          <a:p>
            <a:pPr marL="1603375" lvl="3">
              <a:defRPr/>
            </a:pPr>
            <a:r>
              <a:rPr lang="en-US" sz="2400" b="0" dirty="0">
                <a:solidFill>
                  <a:srgbClr val="494947"/>
                </a:solidFill>
                <a:latin typeface="Roboto Slab" pitchFamily="2" charset="0"/>
                <a:ea typeface="Roboto Slab" pitchFamily="2" charset="0"/>
              </a:rPr>
              <a:t>											The Impact of Controls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494947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340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096500" cy="841974"/>
          </a:xfrm>
        </p:spPr>
        <p:txBody>
          <a:bodyPr/>
          <a:lstStyle/>
          <a:p>
            <a:r>
              <a:rPr lang="en-US" dirty="0"/>
              <a:t>CONTROLS (AKA Internal CONTROLS)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4" y="1604765"/>
            <a:ext cx="10041275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“Internal control is a process, effected by an entity’s board of directors, management, and other personnel, designed to provide reasonable assurance regarding the achievement of objectives relating to operations, reporting, and compliance. </a:t>
            </a:r>
          </a:p>
          <a:p>
            <a:pPr marR="0" lvl="2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Source Sans Pro Light" panose="020B0503030403020204" pitchFamily="34" charset="0"/>
                <a:ea typeface="Source Sans Pro Light" panose="020B0503030403020204" pitchFamily="34" charset="0"/>
                <a:cs typeface="+mn-cs"/>
              </a:rPr>
              <a:t>-- The Institute of Internal Auditors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Each inherent risk should have one or more Controls associated with it (generally three to five)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Examples:  Policies, procedures, reporting, system edits, management reviews, physical barriers, separation of duties, transaction limits ($, #),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Types:  Preventive, detective, corrective, automated, </a:t>
            </a:r>
          </a:p>
          <a:p>
            <a:pPr marL="457200">
              <a:spcBef>
                <a:spcPts val="0"/>
              </a:spcBef>
            </a:pPr>
            <a:r>
              <a:rPr lang="en-US" dirty="0"/>
              <a:t>manual, key, compensating, etc.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273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 TO RESIDUAL RISK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4" y="2251621"/>
            <a:ext cx="10041275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As previously mentioned, Residual Risks are the remaining Risks within a process/business objective, after considering the effect of internal controls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process owner should regularly identify and document Residual Risk (when contrasted with the inherent risk) as part of his/her risk assessment process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494947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933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096500" cy="590257"/>
          </a:xfrm>
        </p:spPr>
        <p:txBody>
          <a:bodyPr>
            <a:normAutofit fontScale="90000"/>
          </a:bodyPr>
          <a:lstStyle/>
          <a:p>
            <a:r>
              <a:rPr lang="en-US" dirty="0"/>
              <a:t>IMPACT AND LIKELIHOOD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4" y="1345915"/>
            <a:ext cx="10041275" cy="4554175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Impact – The estimated exposure of a residual risk, should it manifest itself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dirty="0">
                <a:solidFill>
                  <a:srgbClr val="494947"/>
                </a:solidFill>
              </a:rPr>
              <a:t>Measured in financial, operational, reputational terms, etc.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Does not have to be specific -- i.e., can be H/M/L, 1 – 5,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Likelihood – The chances that a  residual risk will have the Impact identified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Does not have to be specific -- i.e., can be H/M/L, 1 – 5, etc.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Can choose to estimate Likelihood </a:t>
            </a:r>
            <a:r>
              <a:rPr lang="en-US" dirty="0">
                <a:solidFill>
                  <a:srgbClr val="494947"/>
                </a:solidFill>
              </a:rPr>
              <a:t>in terms of percentage terms</a:t>
            </a:r>
          </a:p>
          <a:p>
            <a:pPr marL="457200" marR="0" lvl="0" indent="-457200" algn="l" defTabSz="2286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Source Sans Pro Regular"/>
                <a:ea typeface="+mn-ea"/>
                <a:cs typeface="+mn-cs"/>
              </a:rPr>
              <a:t>The process owner’s estimate of Impact and Likelihood will allow him/her to prioritize risk management efforts</a:t>
            </a:r>
            <a:endParaRPr lang="en-US" dirty="0">
              <a:solidFill>
                <a:srgbClr val="494947"/>
              </a:solidFill>
            </a:endParaRPr>
          </a:p>
          <a:p>
            <a:pPr marL="857250" indent="-457200">
              <a:spcBef>
                <a:spcPts val="500"/>
              </a:spcBef>
              <a:buFont typeface="Wingdings" panose="05000000000000000000" pitchFamily="2" charset="2"/>
              <a:buChar char="ü"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494947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4395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652916"/>
            <a:ext cx="10096500" cy="841974"/>
          </a:xfrm>
        </p:spPr>
        <p:txBody>
          <a:bodyPr/>
          <a:lstStyle/>
          <a:p>
            <a:r>
              <a:rPr lang="en-US" dirty="0"/>
              <a:t>ACTION PLAN/Risk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925" y="1494890"/>
            <a:ext cx="10041275" cy="36484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Guided by impact and likelihood, the process owner is empowered to develop Action Plans to manage areas of highest risk</a:t>
            </a:r>
          </a:p>
          <a:p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Components of an effective Action Plan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Tangible/Actionable corrective tasks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dirty="0">
                <a:solidFill>
                  <a:srgbClr val="494947"/>
                </a:solidFill>
              </a:rPr>
              <a:t>Responsible party(</a:t>
            </a:r>
            <a:r>
              <a:rPr lang="en-US" dirty="0" err="1">
                <a:solidFill>
                  <a:srgbClr val="494947"/>
                </a:solidFill>
              </a:rPr>
              <a:t>ies</a:t>
            </a:r>
            <a:r>
              <a:rPr lang="en-US" dirty="0">
                <a:solidFill>
                  <a:srgbClr val="494947"/>
                </a:solidFill>
              </a:rPr>
              <a:t>)</a:t>
            </a:r>
          </a:p>
          <a:p>
            <a:pPr marL="1314450" marR="0" lvl="1" indent="-457200" algn="l" defTabSz="2286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94947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Target implementation dates (make them achievable)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9063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MANAGEMENT/</a:t>
            </a:r>
            <a:br>
              <a:rPr lang="en-US" dirty="0"/>
            </a:br>
            <a:r>
              <a:rPr lang="en-US" dirty="0"/>
              <a:t>ACTION PLAN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7750" y="1984412"/>
            <a:ext cx="10096500" cy="3648469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Classic risk management acknowledges 4 ways of dealing with risk:</a:t>
            </a:r>
          </a:p>
          <a:p>
            <a:pPr marL="969963" indent="-517525">
              <a:buFont typeface="+mj-lt"/>
              <a:buAutoNum type="arabicPeriod"/>
            </a:pPr>
            <a:r>
              <a:rPr lang="en-US" dirty="0"/>
              <a:t>Avoid</a:t>
            </a:r>
          </a:p>
          <a:p>
            <a:pPr marL="969963" indent="-517525">
              <a:buFont typeface="+mj-lt"/>
              <a:buAutoNum type="arabicPeriod"/>
            </a:pPr>
            <a:r>
              <a:rPr lang="en-US" dirty="0"/>
              <a:t>Reduce</a:t>
            </a:r>
          </a:p>
          <a:p>
            <a:pPr marL="969963" indent="-517525">
              <a:buFont typeface="+mj-lt"/>
              <a:buAutoNum type="arabicPeriod"/>
            </a:pPr>
            <a:r>
              <a:rPr lang="en-US" dirty="0"/>
              <a:t>Transfer</a:t>
            </a:r>
          </a:p>
          <a:p>
            <a:pPr marL="969963" indent="-517525">
              <a:buFont typeface="+mj-lt"/>
              <a:buAutoNum type="arabicPeriod"/>
            </a:pPr>
            <a:r>
              <a:rPr lang="en-US" dirty="0"/>
              <a:t>Retain or Accept</a:t>
            </a:r>
          </a:p>
          <a:p>
            <a:pPr marL="969963" indent="-517525">
              <a:buFont typeface="+mj-lt"/>
              <a:buAutoNum type="arabicPeriod"/>
            </a:pPr>
            <a:endParaRPr lang="en-US" dirty="0"/>
          </a:p>
          <a:p>
            <a:pPr defTabSz="114300"/>
            <a:r>
              <a:rPr lang="en-US" dirty="0"/>
              <a:t>Possible others:  Exploit, Ignore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0913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DOCUMENTING YOUR RISK 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detailed nature of the risk assessment process lends itself to being documented and refreshed on a recurring basis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“one-to-many” nature of the components of risk assessment (i.e., process, business objective, inherent risks, controls, etc.) suggests that a tabular or outline formats are effective methods for documenting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An example risk assessment of a disability services process (tabular) was provided as illustration.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8893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09A8-A68C-BF4F-8128-79B327A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DB0-D84A-0F41-A5CC-1C0E451A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goal of our session was to cover the essential terminology of risk and control, and to provide an overview of commonly used risk and control frameworks.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Examples of how to critically evaluate risks for your unit were also provided.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An example risk assessment of a disability services process was provided as illustration.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52D0-0D66-0345-98AB-9A1C9047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F3B911-CDF8-2F49-BAFA-AEDE0D350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13224" y="6356350"/>
            <a:ext cx="2743200" cy="365125"/>
          </a:xfrm>
        </p:spPr>
        <p:txBody>
          <a:bodyPr/>
          <a:lstStyle/>
          <a:p>
            <a:fld id="{1E0E7D85-594F-0A4B-B30D-4DE05AFCF638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7557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11973-9035-6A4B-8EB4-7B2BF250A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B1CDE8-2A44-5944-A913-6FAD93548C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David Cutri</a:t>
            </a:r>
          </a:p>
          <a:p>
            <a:r>
              <a:rPr lang="en-US" dirty="0"/>
              <a:t>Chief Audit Executive and Chief Compliance Officer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7D7F7F-15D3-524F-9F82-F1BDA2F82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88728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Toledo Color Palette">
      <a:dk1>
        <a:srgbClr val="003D7E"/>
      </a:dk1>
      <a:lt1>
        <a:srgbClr val="FFFFFF"/>
      </a:lt1>
      <a:dk2>
        <a:srgbClr val="FFD200"/>
      </a:dk2>
      <a:lt2>
        <a:srgbClr val="CAD9E1"/>
      </a:lt2>
      <a:accent1>
        <a:srgbClr val="102B5F"/>
      </a:accent1>
      <a:accent2>
        <a:srgbClr val="134FC9"/>
      </a:accent2>
      <a:accent3>
        <a:srgbClr val="3BB2F1"/>
      </a:accent3>
      <a:accent4>
        <a:srgbClr val="AFD5E9"/>
      </a:accent4>
      <a:accent5>
        <a:srgbClr val="5B9BD5"/>
      </a:accent5>
      <a:accent6>
        <a:srgbClr val="494947"/>
      </a:accent6>
      <a:hlink>
        <a:srgbClr val="0563C1"/>
      </a:hlink>
      <a:folHlink>
        <a:srgbClr val="BDBBB5"/>
      </a:folHlink>
    </a:clrScheme>
    <a:fontScheme name="Arial-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7164</TotalTime>
  <Words>1284</Words>
  <Application>Microsoft Office PowerPoint</Application>
  <PresentationFormat>Widescreen</PresentationFormat>
  <Paragraphs>182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Arial</vt:lpstr>
      <vt:lpstr>Calibri</vt:lpstr>
      <vt:lpstr>Roboto Slab</vt:lpstr>
      <vt:lpstr>Roboto Slab Thin</vt:lpstr>
      <vt:lpstr>Source Sans Pro</vt:lpstr>
      <vt:lpstr>Source Sans Pro Black</vt:lpstr>
      <vt:lpstr>Source Sans Pro Light</vt:lpstr>
      <vt:lpstr>Source Sans Pro Regular</vt:lpstr>
      <vt:lpstr>Times New Roman</vt:lpstr>
      <vt:lpstr>Wingdings</vt:lpstr>
      <vt:lpstr>Office Theme</vt:lpstr>
      <vt:lpstr>RISK ASSESSMENT TRAINING</vt:lpstr>
      <vt:lpstr>AGENDA</vt:lpstr>
      <vt:lpstr>PowerPoint Presentation</vt:lpstr>
      <vt:lpstr>ENTERPRISE RISK MANAGENENT DEFINED</vt:lpstr>
      <vt:lpstr>AN ERM HISTORY LESSON …</vt:lpstr>
      <vt:lpstr>PowerPoint Presentation</vt:lpstr>
      <vt:lpstr>ENTERPRISE RISK MANAGEMENT MODELS</vt:lpstr>
      <vt:lpstr>COSO CUBE/PYRAMID</vt:lpstr>
      <vt:lpstr>COSO INTERNAL CONTROL/ERM MODEL</vt:lpstr>
      <vt:lpstr>COSO DIMENSION #1 COMPONENTS OF INTERNAL CONTROL</vt:lpstr>
      <vt:lpstr>COSO DIMENSION #2 OBJECTIVES OF INTERNAL CONTROL</vt:lpstr>
      <vt:lpstr>COSO DIMENSION #3 Impact across divisions/locations/units</vt:lpstr>
      <vt:lpstr>PowerPoint Presentation</vt:lpstr>
      <vt:lpstr>RISK ASSESSMENT DEFINED</vt:lpstr>
      <vt:lpstr>WHO IN THE UNIVERSITY IS RESPONSIBLE FOR COMPLETING RISK ASSESSMENTS?</vt:lpstr>
      <vt:lpstr>RISK ASSESSMENT/KEY TERMS</vt:lpstr>
      <vt:lpstr>BUSINESS OBJECTIVES</vt:lpstr>
      <vt:lpstr>RISKS</vt:lpstr>
      <vt:lpstr>GENERAL TYPES OF RISK</vt:lpstr>
      <vt:lpstr>CONTROLS (AKA Internal CONTROLS)</vt:lpstr>
      <vt:lpstr>BACK TO RESIDUAL RISK …</vt:lpstr>
      <vt:lpstr>IMPACT AND LIKELIHOOD</vt:lpstr>
      <vt:lpstr>ACTION PLAN/Risk MANAGEMENT</vt:lpstr>
      <vt:lpstr>RISK MANAGEMENT/ ACTION PLAN STRATEGIES</vt:lpstr>
      <vt:lpstr>DOCUMENTING YOUR RISK ASSESSMENT</vt:lpstr>
      <vt:lpstr>CLOSING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Sattler</dc:creator>
  <cp:lastModifiedBy>Cutri, David</cp:lastModifiedBy>
  <cp:revision>73</cp:revision>
  <cp:lastPrinted>2021-08-24T20:42:08Z</cp:lastPrinted>
  <dcterms:created xsi:type="dcterms:W3CDTF">2019-04-10T14:52:33Z</dcterms:created>
  <dcterms:modified xsi:type="dcterms:W3CDTF">2024-01-08T18:55:25Z</dcterms:modified>
</cp:coreProperties>
</file>